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76" r:id="rId10"/>
    <p:sldId id="267" r:id="rId11"/>
    <p:sldId id="259" r:id="rId12"/>
    <p:sldId id="268" r:id="rId13"/>
    <p:sldId id="273" r:id="rId14"/>
    <p:sldId id="260" r:id="rId15"/>
    <p:sldId id="269" r:id="rId16"/>
    <p:sldId id="271" r:id="rId17"/>
    <p:sldId id="282" r:id="rId18"/>
    <p:sldId id="281" r:id="rId19"/>
    <p:sldId id="292" r:id="rId20"/>
    <p:sldId id="283" r:id="rId21"/>
    <p:sldId id="284" r:id="rId22"/>
    <p:sldId id="287" r:id="rId23"/>
    <p:sldId id="285" r:id="rId24"/>
    <p:sldId id="286" r:id="rId25"/>
    <p:sldId id="294" r:id="rId26"/>
    <p:sldId id="290" r:id="rId27"/>
    <p:sldId id="293" r:id="rId28"/>
    <p:sldId id="295" r:id="rId29"/>
    <p:sldId id="272" r:id="rId30"/>
    <p:sldId id="274" r:id="rId31"/>
    <p:sldId id="275" r:id="rId32"/>
    <p:sldId id="277" r:id="rId33"/>
    <p:sldId id="278" r:id="rId34"/>
    <p:sldId id="280" r:id="rId35"/>
    <p:sldId id="279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273" autoAdjust="0"/>
  </p:normalViewPr>
  <p:slideViewPr>
    <p:cSldViewPr snapToGrid="0">
      <p:cViewPr varScale="1">
        <p:scale>
          <a:sx n="61" d="100"/>
          <a:sy n="61" d="100"/>
        </p:scale>
        <p:origin x="7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3D3F-F19E-4125-BF2D-74A0D126883C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BCDF0-1444-410B-9EAC-F538BD2A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BCDF0-1444-410B-9EAC-F538BD2ADB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90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won’t be making objects!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BCDF0-1444-410B-9EAC-F538BD2ADB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58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won’t be making objects!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BCDF0-1444-410B-9EAC-F538BD2ADB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39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won’t be making objects!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BCDF0-1444-410B-9EAC-F538BD2ADB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BCDF0-1444-410B-9EAC-F538BD2ADB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1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http://www.submarinecablemap.com/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BCDF0-1444-410B-9EAC-F538BD2ADB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5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https://en.wikipedia.org/wiki/Client%E2%80%93server_model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BCDF0-1444-410B-9EAC-F538BD2ADB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1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BCDF0-1444-410B-9EAC-F538BD2ADB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41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passwordtoostrong4u?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BCDF0-1444-410B-9EAC-F538BD2ADB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command prompt-like</a:t>
            </a:r>
            <a:r>
              <a:rPr lang="en-US" baseline="0" dirty="0" smtClean="0"/>
              <a:t> console commands:</a:t>
            </a:r>
          </a:p>
          <a:p>
            <a:r>
              <a:rPr lang="en-US" dirty="0" smtClean="0"/>
              <a:t>http://mally.stanford.edu/~sr/computing/basic-unix.html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BCDF0-1444-410B-9EAC-F538BD2ADB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34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// is a comment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BCDF0-1444-410B-9EAC-F538BD2ADB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7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// is a comment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BCDF0-1444-410B-9EAC-F538BD2ADB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82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won’t be making objects!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BCDF0-1444-410B-9EAC-F538BD2ADB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1550-5138-44A4-8556-0910594CE8A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C91F-085E-4321-AC82-C88F3288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8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1550-5138-44A4-8556-0910594CE8A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C91F-085E-4321-AC82-C88F3288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1550-5138-44A4-8556-0910594CE8A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C91F-085E-4321-AC82-C88F3288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9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1550-5138-44A4-8556-0910594CE8A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C91F-085E-4321-AC82-C88F3288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4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1550-5138-44A4-8556-0910594CE8A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C91F-085E-4321-AC82-C88F3288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0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1550-5138-44A4-8556-0910594CE8A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C91F-085E-4321-AC82-C88F3288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1550-5138-44A4-8556-0910594CE8A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C91F-085E-4321-AC82-C88F3288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1550-5138-44A4-8556-0910594CE8A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C91F-085E-4321-AC82-C88F3288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6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1550-5138-44A4-8556-0910594CE8A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C91F-085E-4321-AC82-C88F3288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2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1550-5138-44A4-8556-0910594CE8A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C91F-085E-4321-AC82-C88F3288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1550-5138-44A4-8556-0910594CE8A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C91F-085E-4321-AC82-C88F3288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6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E1550-5138-44A4-8556-0910594CE8A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C91F-085E-4321-AC82-C88F3288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rdapp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deanywhere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anywher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rd.js.org/#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rdapi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rdapi.com/permission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rd.js.org/#/docs/main/stable/class/Collection?scrollTo=array" TargetMode="External"/><Relationship Id="rId2" Type="http://schemas.openxmlformats.org/officeDocument/2006/relationships/hyperlink" Target="https://developer.mozilla.org/en-US/docs/Web/JavaScript/Reference/Global_Objects/Arra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js/js_comparisons.as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rd.js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rdapi.com/permissions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javascriptissexy.com/understand-javascript-callback-functions-and-use-them/" TargetMode="External"/><Relationship Id="rId2" Type="http://schemas.openxmlformats.org/officeDocument/2006/relationships/hyperlink" Target="https://www.w3schools.com/js/default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tentflip.com/loupe/" TargetMode="External"/><Relationship Id="rId4" Type="http://schemas.openxmlformats.org/officeDocument/2006/relationships/hyperlink" Target="https://www.youtube.com/watch?v=8aGhZQkoFb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rdapi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cordapi.com/unofficial/comparison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ydrabolt/discord.js" TargetMode="External"/><Relationship Id="rId2" Type="http://schemas.openxmlformats.org/officeDocument/2006/relationships/hyperlink" Target="https://discord.js.org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odejs.org/e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492"/>
            <a:ext cx="7772400" cy="504452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Intro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 Apps </a:t>
            </a:r>
            <a:br>
              <a:rPr lang="en-US" dirty="0" smtClean="0"/>
            </a:br>
            <a:r>
              <a:rPr lang="en-US" sz="4400" dirty="0" smtClean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Programming </a:t>
            </a:r>
            <a:br>
              <a:rPr lang="en-US" dirty="0" smtClean="0"/>
            </a:br>
            <a:r>
              <a:rPr lang="en-US" dirty="0" smtClean="0"/>
              <a:t>via Discord Bots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Ok, let’s BUILD!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(Yay!!)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0: Accounts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Discord </a:t>
            </a:r>
            <a:r>
              <a:rPr lang="en-US" dirty="0" smtClean="0"/>
              <a:t>Account:</a:t>
            </a:r>
          </a:p>
          <a:p>
            <a:pPr lvl="1"/>
            <a:r>
              <a:rPr lang="en-US" dirty="0">
                <a:hlinkClick r:id="rId3"/>
              </a:rPr>
              <a:t>https://discordapp.com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 smtClean="0"/>
              <a:t>Codeanywhere</a:t>
            </a:r>
            <a:r>
              <a:rPr lang="en-US" dirty="0" smtClean="0"/>
              <a:t> Account:</a:t>
            </a:r>
          </a:p>
          <a:p>
            <a:pPr lvl="1"/>
            <a:r>
              <a:rPr lang="en-US" dirty="0">
                <a:hlinkClick r:id="rId4"/>
              </a:rPr>
              <a:t>https://codeanywhere.com/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08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Client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https://codeanywhere.com/</a:t>
            </a:r>
            <a:endParaRPr lang="en-US" dirty="0" smtClean="0"/>
          </a:p>
          <a:p>
            <a:r>
              <a:rPr lang="en-US" dirty="0" smtClean="0"/>
              <a:t>Create container</a:t>
            </a:r>
          </a:p>
          <a:p>
            <a:r>
              <a:rPr lang="en-US" dirty="0" smtClean="0"/>
              <a:t>“Node.js” “Centos 6.5”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Client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</a:t>
            </a:r>
            <a:r>
              <a:rPr lang="en-US" dirty="0" err="1" smtClean="0"/>
              <a:t>mkdir</a:t>
            </a:r>
            <a:r>
              <a:rPr lang="en-US" dirty="0" smtClean="0"/>
              <a:t> bot</a:t>
            </a:r>
            <a:r>
              <a:rPr lang="en-US" dirty="0" smtClean="0">
                <a:solidFill>
                  <a:srgbClr val="00B050"/>
                </a:solidFill>
              </a:rPr>
              <a:t> (make a directory)</a:t>
            </a:r>
          </a:p>
          <a:p>
            <a:r>
              <a:rPr lang="en-US" dirty="0" smtClean="0"/>
              <a:t>$cd bot</a:t>
            </a:r>
            <a:r>
              <a:rPr lang="en-US" dirty="0" smtClean="0">
                <a:solidFill>
                  <a:srgbClr val="00B050"/>
                </a:solidFill>
              </a:rPr>
              <a:t> (navigate to directory)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nvm</a:t>
            </a:r>
            <a:r>
              <a:rPr lang="en-US" dirty="0" smtClean="0"/>
              <a:t> install 6.9.4 </a:t>
            </a:r>
            <a:r>
              <a:rPr lang="en-US" dirty="0" smtClean="0">
                <a:solidFill>
                  <a:srgbClr val="00B050"/>
                </a:solidFill>
              </a:rPr>
              <a:t>(change node version)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npm</a:t>
            </a:r>
            <a:r>
              <a:rPr lang="en-US" dirty="0" smtClean="0"/>
              <a:t> </a:t>
            </a:r>
            <a:r>
              <a:rPr lang="en-US" dirty="0" err="1" smtClean="0"/>
              <a:t>init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(initialize node package manager)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npm</a:t>
            </a:r>
            <a:r>
              <a:rPr lang="en-US" dirty="0" smtClean="0"/>
              <a:t> install --save discord.js </a:t>
            </a:r>
            <a:r>
              <a:rPr lang="en-US" dirty="0" smtClean="0">
                <a:solidFill>
                  <a:srgbClr val="00B050"/>
                </a:solidFill>
              </a:rPr>
              <a:t>(install node package)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create “index.js” in bot folder</a:t>
            </a:r>
          </a:p>
          <a:p>
            <a:r>
              <a:rPr lang="en-US" dirty="0" smtClean="0"/>
              <a:t>copy-paste </a:t>
            </a:r>
            <a:r>
              <a:rPr lang="en-US" dirty="0"/>
              <a:t>from </a:t>
            </a:r>
            <a:r>
              <a:rPr lang="en-US" dirty="0">
                <a:hlinkClick r:id="rId3"/>
              </a:rPr>
              <a:t>https://discord.js.org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Discord Server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https://discordapi.com/</a:t>
            </a:r>
            <a:r>
              <a:rPr lang="en-US" dirty="0"/>
              <a:t> </a:t>
            </a:r>
            <a:r>
              <a:rPr lang="en-US" dirty="0" smtClean="0"/>
              <a:t>-&gt; My Apps</a:t>
            </a:r>
          </a:p>
          <a:p>
            <a:r>
              <a:rPr lang="en-US" dirty="0" smtClean="0"/>
              <a:t>Tell Discord to listen</a:t>
            </a:r>
          </a:p>
          <a:p>
            <a:r>
              <a:rPr lang="en-US" dirty="0" smtClean="0"/>
              <a:t>Name the app</a:t>
            </a:r>
          </a:p>
          <a:p>
            <a:r>
              <a:rPr lang="en-US" dirty="0" smtClean="0"/>
              <a:t>Create a Bot User</a:t>
            </a:r>
          </a:p>
          <a:p>
            <a:pPr lvl="1"/>
            <a:r>
              <a:rPr lang="en-US" dirty="0" smtClean="0"/>
              <a:t>Copy bot’s API token into index.js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7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Running the 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Discord: create new server</a:t>
            </a:r>
          </a:p>
          <a:p>
            <a:r>
              <a:rPr lang="en-US" dirty="0" smtClean="0"/>
              <a:t>Get URL: </a:t>
            </a:r>
            <a:r>
              <a:rPr lang="en-US" dirty="0" smtClean="0">
                <a:hlinkClick r:id="rId2"/>
              </a:rPr>
              <a:t>https://discordapi.com/permissions.html</a:t>
            </a:r>
            <a:endParaRPr lang="en-US" dirty="0" smtClean="0"/>
          </a:p>
          <a:p>
            <a:r>
              <a:rPr lang="en-US" dirty="0" smtClean="0"/>
              <a:t>Run the bot: $node </a:t>
            </a:r>
            <a:r>
              <a:rPr lang="en-US" dirty="0" smtClean="0"/>
              <a:t>index.js</a:t>
            </a:r>
          </a:p>
          <a:p>
            <a:r>
              <a:rPr lang="en-US" dirty="0" smtClean="0"/>
              <a:t>In Discord chat, type “ping”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3508252"/>
          </a:xfrm>
        </p:spPr>
        <p:txBody>
          <a:bodyPr>
            <a:normAutofit/>
          </a:bodyPr>
          <a:lstStyle/>
          <a:p>
            <a:r>
              <a:rPr lang="en-US" dirty="0" smtClean="0"/>
              <a:t>CONGRATULATIONS!</a:t>
            </a:r>
            <a:br>
              <a:rPr lang="en-US" dirty="0" smtClean="0"/>
            </a:br>
            <a:r>
              <a:rPr lang="en-US" dirty="0" smtClean="0"/>
              <a:t>YOU HAVE A WORKING</a:t>
            </a:r>
            <a:br>
              <a:rPr lang="en-US" dirty="0" smtClean="0"/>
            </a:br>
            <a:r>
              <a:rPr lang="en-US" dirty="0" smtClean="0"/>
              <a:t>DISCORD CHAT BOT!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 smtClean="0"/>
              <a:t> Crash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Heeere</a:t>
            </a:r>
            <a:r>
              <a:rPr lang="en-US" dirty="0" smtClean="0"/>
              <a:t> we go!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 smtClean="0"/>
              <a:t>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Primitives</a:t>
            </a:r>
          </a:p>
          <a:p>
            <a:pPr lvl="1"/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Objects</a:t>
            </a:r>
          </a:p>
          <a:p>
            <a:r>
              <a:rPr lang="en-US" dirty="0" smtClean="0"/>
              <a:t>Code Flow</a:t>
            </a:r>
          </a:p>
          <a:p>
            <a:pPr lvl="1"/>
            <a:r>
              <a:rPr lang="en-US" dirty="0" smtClean="0"/>
              <a:t>If statements</a:t>
            </a:r>
          </a:p>
          <a:p>
            <a:pPr lvl="1"/>
            <a:r>
              <a:rPr lang="en-US" dirty="0" smtClean="0"/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36837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myVariable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76800" y="3528646"/>
            <a:ext cx="2403231" cy="2403231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7" name="Right Arrow 6"/>
          <p:cNvSpPr/>
          <p:nvPr/>
        </p:nvSpPr>
        <p:spPr>
          <a:xfrm rot="2230748">
            <a:off x="3165230" y="2884976"/>
            <a:ext cx="2086707" cy="797169"/>
          </a:xfrm>
          <a:prstGeom prst="rightArrow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Info</a:t>
            </a:r>
          </a:p>
          <a:p>
            <a:pPr lvl="1"/>
            <a:r>
              <a:rPr lang="en-US" dirty="0" smtClean="0"/>
              <a:t>Introductions (of people)</a:t>
            </a:r>
          </a:p>
          <a:p>
            <a:pPr lvl="1"/>
            <a:r>
              <a:rPr lang="en-US" dirty="0" smtClean="0"/>
              <a:t>High level conceptual explanation</a:t>
            </a:r>
          </a:p>
          <a:p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Build basic bots</a:t>
            </a:r>
          </a:p>
          <a:p>
            <a:pPr lvl="1"/>
            <a:r>
              <a:rPr lang="en-US" dirty="0" smtClean="0"/>
              <a:t>Examine Code</a:t>
            </a:r>
          </a:p>
          <a:p>
            <a:pPr lvl="1"/>
            <a:r>
              <a:rPr lang="en-US" dirty="0" smtClean="0"/>
              <a:t>Add 1 extension – learn by doing!</a:t>
            </a:r>
          </a:p>
          <a:p>
            <a:r>
              <a:rPr lang="en-US" dirty="0" smtClean="0"/>
              <a:t>Discuss other extensions/uses</a:t>
            </a:r>
          </a:p>
          <a:p>
            <a:r>
              <a:rPr lang="en-US" dirty="0" smtClean="0"/>
              <a:t>Free time to build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Link to Slides (also at end):</a:t>
            </a:r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209393"/>
            <a:ext cx="7886700" cy="196757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myVariable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3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contents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“hello there</a:t>
            </a:r>
            <a:r>
              <a:rPr lang="en-US" dirty="0" smtClean="0">
                <a:latin typeface="Consolas" panose="020B0609020204030204" pitchFamily="49" charset="0"/>
              </a:rPr>
              <a:t>”;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JavascriptIsCool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= true;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1026" name="Picture 2" descr="Image result for sticky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358" y="135189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451211"/>
            <a:ext cx="7886700" cy="272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myFunction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(arg1, arg2) =&gt; </a:t>
            </a:r>
            <a:r>
              <a:rPr lang="en-US" dirty="0" smtClean="0">
                <a:latin typeface="Consolas" panose="020B0609020204030204" pitchFamily="49" charset="0"/>
              </a:rPr>
              <a:t>{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//do stuff with </a:t>
            </a:r>
            <a:r>
              <a:rPr lang="en-US" dirty="0" smtClean="0">
                <a:latin typeface="Consolas" panose="020B0609020204030204" pitchFamily="49" charset="0"/>
              </a:rPr>
              <a:t>arguments arg1, arg2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return answer; //optional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myFunction</a:t>
            </a:r>
            <a:r>
              <a:rPr lang="en-US" dirty="0" smtClean="0">
                <a:latin typeface="Consolas" panose="020B0609020204030204" pitchFamily="49" charset="0"/>
              </a:rPr>
              <a:t>(“hello”, 45);</a:t>
            </a: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3287" y="1312587"/>
            <a:ext cx="8497426" cy="2029703"/>
            <a:chOff x="107282" y="4147260"/>
            <a:chExt cx="8497426" cy="2029703"/>
          </a:xfrm>
        </p:grpSpPr>
        <p:pic>
          <p:nvPicPr>
            <p:cNvPr id="5" name="Picture 2" descr="Image result for toaster transparent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967" y="4147260"/>
              <a:ext cx="1888833" cy="1924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>
              <a:off x="2277414" y="4739062"/>
              <a:ext cx="1158916" cy="733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 descr="Image result for bread slice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56" y="4557712"/>
              <a:ext cx="1590675" cy="1619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>
              <a:off x="5455694" y="4739060"/>
              <a:ext cx="1158916" cy="733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8" name="Picture 6" descr="Image result for toast 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683" y="4334497"/>
              <a:ext cx="1724025" cy="154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bread slice clip ar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82" y="4183023"/>
              <a:ext cx="1590675" cy="1619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43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can use functions!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147259"/>
            <a:ext cx="7886700" cy="2029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myFunction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arg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yourFunction</a:t>
            </a:r>
            <a:r>
              <a:rPr lang="en-US" dirty="0" smtClean="0">
                <a:latin typeface="Consolas" panose="020B0609020204030204" pitchFamily="49" charset="0"/>
              </a:rPr>
              <a:t>)=&gt;{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//do </a:t>
            </a:r>
            <a:r>
              <a:rPr lang="en-US" dirty="0" smtClean="0">
                <a:latin typeface="Consolas" panose="020B0609020204030204" pitchFamily="49" charset="0"/>
              </a:rPr>
              <a:t>stuff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yourFunction</a:t>
            </a:r>
            <a:r>
              <a:rPr lang="en-US" dirty="0" smtClean="0">
                <a:latin typeface="Consolas" panose="020B0609020204030204" pitchFamily="49" charset="0"/>
              </a:rPr>
              <a:t>();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8782" y="1172460"/>
            <a:ext cx="8509408" cy="2974799"/>
            <a:chOff x="365264" y="3569274"/>
            <a:chExt cx="8509408" cy="2974799"/>
          </a:xfrm>
        </p:grpSpPr>
        <p:pic>
          <p:nvPicPr>
            <p:cNvPr id="8" name="Picture 2" descr="Image result for toaster transparent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967" y="4147260"/>
              <a:ext cx="1888833" cy="1924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>
              <a:off x="2277414" y="4739062"/>
              <a:ext cx="1158916" cy="733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Image result for bread slice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645" y="5355941"/>
              <a:ext cx="1167164" cy="1188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 result for jam toast 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297" y="4147260"/>
              <a:ext cx="2619375" cy="17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Image result for pink toaster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64" y="3569274"/>
              <a:ext cx="2224744" cy="187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ight Arrow 10"/>
            <p:cNvSpPr/>
            <p:nvPr/>
          </p:nvSpPr>
          <p:spPr>
            <a:xfrm>
              <a:off x="5455694" y="4739060"/>
              <a:ext cx="1158916" cy="733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58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myObject</a:t>
            </a:r>
            <a:r>
              <a:rPr lang="en-US" dirty="0">
                <a:latin typeface="Consolas" panose="020B0609020204030204" pitchFamily="49" charset="0"/>
              </a:rPr>
              <a:t> = new Object</a:t>
            </a:r>
            <a:r>
              <a:rPr lang="en-US" dirty="0" smtClean="0">
                <a:latin typeface="Consolas" panose="020B0609020204030204" pitchFamily="49" charset="0"/>
              </a:rPr>
              <a:t>();</a:t>
            </a:r>
            <a:endParaRPr lang="en-US" b="1" dirty="0" smtClean="0">
              <a:solidFill>
                <a:srgbClr val="00B0F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Discord</a:t>
            </a:r>
            <a:r>
              <a:rPr lang="en-US" dirty="0" smtClean="0">
                <a:latin typeface="Consolas" panose="020B0609020204030204" pitchFamily="49" charset="0"/>
              </a:rPr>
              <a:t> = require(“discord.js”);</a:t>
            </a:r>
          </a:p>
        </p:txBody>
      </p:sp>
      <p:pic>
        <p:nvPicPr>
          <p:cNvPr id="2050" name="Picture 2" descr="Image result for 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79" y="3626851"/>
            <a:ext cx="4027071" cy="31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can have anything!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message</a:t>
            </a:r>
            <a:r>
              <a:rPr lang="en-US" dirty="0" err="1" smtClean="0">
                <a:latin typeface="Consolas" panose="020B0609020204030204" pitchFamily="49" charset="0"/>
              </a:rPr>
              <a:t>.content</a:t>
            </a:r>
            <a:r>
              <a:rPr lang="en-US" dirty="0" smtClean="0">
                <a:latin typeface="Consolas" panose="020B0609020204030204" pitchFamily="49" charset="0"/>
              </a:rPr>
              <a:t> // “hi!”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.author.name</a:t>
            </a: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msg</a:t>
            </a:r>
            <a:r>
              <a:rPr lang="en-US" dirty="0" err="1" smtClean="0">
                <a:latin typeface="Consolas" panose="020B0609020204030204" pitchFamily="49" charset="0"/>
              </a:rPr>
              <a:t>.reply</a:t>
            </a:r>
            <a:r>
              <a:rPr lang="en-US" dirty="0" smtClean="0">
                <a:latin typeface="Consolas" panose="020B0609020204030204" pitchFamily="49" charset="0"/>
              </a:rPr>
              <a:t>(“hey!”)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4" name="Picture 2" descr="Image result for 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80" y="3100596"/>
            <a:ext cx="4707256" cy="36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32" y="2780782"/>
            <a:ext cx="1668042" cy="129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ticky no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80" y="3321176"/>
            <a:ext cx="1360235" cy="13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975671" y="2628157"/>
            <a:ext cx="2804561" cy="1931812"/>
          </a:xfrm>
          <a:prstGeom prst="ellipse">
            <a:avLst/>
          </a:prstGeom>
          <a:noFill/>
          <a:ln w="1873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69816" y="2880742"/>
            <a:ext cx="1986361" cy="1931812"/>
          </a:xfrm>
          <a:prstGeom prst="ellipse">
            <a:avLst/>
          </a:prstGeom>
          <a:noFill/>
          <a:ln w="1873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18053" y="4516544"/>
            <a:ext cx="3391767" cy="769441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Properties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55239" y="4882643"/>
            <a:ext cx="3391767" cy="769441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Methods</a:t>
            </a:r>
            <a:endParaRPr lang="en-US" sz="4400" dirty="0"/>
          </a:p>
        </p:txBody>
      </p:sp>
      <p:pic>
        <p:nvPicPr>
          <p:cNvPr id="12" name="Picture 2" descr="Image result for toaster transparent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83" y="3113149"/>
            <a:ext cx="1422751" cy="144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47336" cy="1325563"/>
          </a:xfrm>
        </p:spPr>
        <p:txBody>
          <a:bodyPr/>
          <a:lstStyle/>
          <a:p>
            <a:r>
              <a:rPr lang="en-US" dirty="0" smtClean="0"/>
              <a:t>Objects can be groups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var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MyCollection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= </a:t>
            </a:r>
            <a:r>
              <a:rPr lang="en-US" dirty="0" err="1" smtClean="0">
                <a:latin typeface="Consolas" panose="020B0609020204030204" pitchFamily="49" charset="0"/>
              </a:rPr>
              <a:t>get_collection</a:t>
            </a:r>
            <a:r>
              <a:rPr lang="en-US" dirty="0" smtClean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MyCollection.find</a:t>
            </a:r>
            <a:r>
              <a:rPr lang="en-US" dirty="0" smtClean="0">
                <a:latin typeface="Consolas" panose="020B0609020204030204" pitchFamily="49" charset="0"/>
              </a:rPr>
              <a:t>(“username”, “Bob”);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var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MyArray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= </a:t>
            </a:r>
            <a:r>
              <a:rPr lang="en-US" dirty="0" err="1" smtClean="0">
                <a:latin typeface="Consolas" panose="020B0609020204030204" pitchFamily="49" charset="0"/>
              </a:rPr>
              <a:t>get_array</a:t>
            </a:r>
            <a:r>
              <a:rPr lang="en-US" dirty="0" smtClean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var</a:t>
            </a:r>
            <a:r>
              <a:rPr lang="en-US" dirty="0" smtClean="0">
                <a:latin typeface="Consolas" panose="020B0609020204030204" pitchFamily="49" charset="0"/>
              </a:rPr>
              <a:t> temp = </a:t>
            </a:r>
            <a:r>
              <a:rPr lang="en-US" dirty="0" err="1" smtClean="0">
                <a:latin typeface="Consolas" panose="020B0609020204030204" pitchFamily="49" charset="0"/>
              </a:rPr>
              <a:t>MyArray</a:t>
            </a:r>
            <a:r>
              <a:rPr lang="en-US" dirty="0" smtClean="0">
                <a:latin typeface="Consolas" panose="020B0609020204030204" pitchFamily="49" charset="0"/>
              </a:rPr>
              <a:t>[0];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//like </a:t>
            </a:r>
            <a:r>
              <a:rPr lang="en-US" dirty="0" err="1" smtClean="0">
                <a:latin typeface="Consolas" panose="020B0609020204030204" pitchFamily="49" charset="0"/>
              </a:rPr>
              <a:t>MyArray.get</a:t>
            </a:r>
            <a:r>
              <a:rPr lang="en-US" dirty="0" smtClean="0">
                <a:latin typeface="Consolas" panose="020B0609020204030204" pitchFamily="49" charset="0"/>
              </a:rPr>
              <a:t>(first)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241" y="5988733"/>
            <a:ext cx="890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developer.mozilla.org/en-US/docs/Web/JavaScript/Reference/Global_Objects/Array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https://discord.js.org/#/</a:t>
            </a:r>
            <a:r>
              <a:rPr lang="en-US" dirty="0" smtClean="0">
                <a:hlinkClick r:id="rId3"/>
              </a:rPr>
              <a:t>docs/main/stable/class/Collection?scrollTo=array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12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825625"/>
            <a:ext cx="84640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do_math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= (</a:t>
            </a:r>
            <a:r>
              <a:rPr lang="en-US" dirty="0" err="1" smtClean="0">
                <a:latin typeface="Consolas" panose="020B0609020204030204" pitchFamily="49" charset="0"/>
              </a:rPr>
              <a:t>fxn</a:t>
            </a:r>
            <a:r>
              <a:rPr lang="en-US" dirty="0" smtClean="0">
                <a:latin typeface="Consolas" panose="020B0609020204030204" pitchFamily="49" charset="0"/>
              </a:rPr>
              <a:t>, number1, number2) </a:t>
            </a:r>
            <a:r>
              <a:rPr lang="en-US" dirty="0">
                <a:latin typeface="Consolas" panose="020B0609020204030204" pitchFamily="49" charset="0"/>
              </a:rPr>
              <a:t>=&gt;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</a:t>
            </a:r>
            <a:r>
              <a:rPr lang="en-US" dirty="0" err="1" smtClean="0">
                <a:latin typeface="Consolas" panose="020B0609020204030204" pitchFamily="49" charset="0"/>
              </a:rPr>
              <a:t>fxn</a:t>
            </a:r>
            <a:r>
              <a:rPr lang="en-US" dirty="0" smtClean="0">
                <a:latin typeface="Consolas" panose="020B0609020204030204" pitchFamily="49" charset="0"/>
              </a:rPr>
              <a:t>(number1, number2);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multiply </a:t>
            </a:r>
            <a:r>
              <a:rPr lang="en-US" dirty="0">
                <a:latin typeface="Consolas" panose="020B0609020204030204" pitchFamily="49" charset="0"/>
              </a:rPr>
              <a:t>= (a, b) =&gt; </a:t>
            </a:r>
            <a:r>
              <a:rPr lang="en-US" dirty="0" smtClean="0">
                <a:latin typeface="Consolas" panose="020B0609020204030204" pitchFamily="49" charset="0"/>
              </a:rPr>
              <a:t>{ return </a:t>
            </a:r>
            <a:r>
              <a:rPr lang="en-US" dirty="0">
                <a:latin typeface="Consolas" panose="020B0609020204030204" pitchFamily="49" charset="0"/>
              </a:rPr>
              <a:t>a*b</a:t>
            </a:r>
            <a:r>
              <a:rPr lang="en-US" dirty="0" smtClean="0">
                <a:latin typeface="Consolas" panose="020B0609020204030204" pitchFamily="49" charset="0"/>
              </a:rPr>
              <a:t>; };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x </a:t>
            </a:r>
            <a:r>
              <a:rPr lang="en-US" dirty="0">
                <a:latin typeface="Consolas" panose="020B0609020204030204" pitchFamily="49" charset="0"/>
              </a:rPr>
              <a:t>= 3;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y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 smtClean="0">
                <a:latin typeface="Consolas" panose="020B0609020204030204" pitchFamily="49" charset="0"/>
              </a:rPr>
              <a:t>2;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console</a:t>
            </a:r>
            <a:r>
              <a:rPr lang="en-US" dirty="0" smtClean="0">
                <a:latin typeface="Consolas" panose="020B0609020204030204" pitchFamily="49" charset="0"/>
              </a:rPr>
              <a:t>.log(</a:t>
            </a:r>
            <a:r>
              <a:rPr lang="en-US" dirty="0" err="1" smtClean="0">
                <a:latin typeface="Consolas" panose="020B0609020204030204" pitchFamily="49" charset="0"/>
              </a:rPr>
              <a:t>do_math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multiply,x,y</a:t>
            </a:r>
            <a:r>
              <a:rPr lang="en-US" dirty="0" smtClean="0">
                <a:latin typeface="Consolas" panose="020B0609020204030204" pitchFamily="49" charset="0"/>
              </a:rPr>
              <a:t>));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970" y="5763127"/>
            <a:ext cx="84640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Variable Types: Primitive, Function, Object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81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8697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if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/* true */</a:t>
            </a:r>
            <a:r>
              <a:rPr lang="en-US" dirty="0" smtClean="0">
                <a:latin typeface="Consolas" panose="020B0609020204030204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//do things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05926" y="3373821"/>
            <a:ext cx="3316706" cy="19922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2-1 == 4-3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3 &gt;= 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“hi!” != “bye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message.pinned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9517" y="5807631"/>
            <a:ext cx="778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comparisons: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www.w3schools.com/js/js_comparisons.asp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825625"/>
            <a:ext cx="48697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else if</a:t>
            </a:r>
            <a:r>
              <a:rPr lang="en-US" dirty="0" smtClean="0">
                <a:latin typeface="Consolas" panose="020B0609020204030204" pitchFamily="49" charset="0"/>
              </a:rPr>
              <a:t> (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/* true */</a:t>
            </a:r>
            <a:r>
              <a:rPr lang="en-US" dirty="0" smtClean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  //do things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825625"/>
            <a:ext cx="48697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else </a:t>
            </a: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  //do things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Consolas" panose="020B0609020204030204" pitchFamily="49" charset="0"/>
              </a:rPr>
              <a:t>//do more things</a:t>
            </a:r>
          </a:p>
        </p:txBody>
      </p:sp>
    </p:spTree>
    <p:extLst>
      <p:ext uri="{BB962C8B-B14F-4D97-AF65-F5344CB8AC3E}">
        <p14:creationId xmlns:p14="http://schemas.microsoft.com/office/powerpoint/2010/main" val="3793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09" y="1529254"/>
            <a:ext cx="8939050" cy="5785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M.on</a:t>
            </a:r>
            <a:r>
              <a:rPr lang="en-US" dirty="0" smtClean="0">
                <a:latin typeface="Consolas" panose="020B0609020204030204" pitchFamily="49" charset="0"/>
              </a:rPr>
              <a:t>(“</a:t>
            </a:r>
            <a:r>
              <a:rPr lang="en-US" dirty="0" err="1" smtClean="0">
                <a:latin typeface="Consolas" panose="020B0609020204030204" pitchFamily="49" charset="0"/>
              </a:rPr>
              <a:t>NameCalled</a:t>
            </a:r>
            <a:r>
              <a:rPr lang="en-US" dirty="0" smtClean="0">
                <a:latin typeface="Consolas" panose="020B0609020204030204" pitchFamily="49" charset="0"/>
              </a:rPr>
              <a:t>”, 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() =&gt; 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{ </a:t>
            </a:r>
            <a:r>
              <a:rPr lang="en-US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M.sayHello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(); }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br>
              <a:rPr lang="en-US" dirty="0" smtClean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M.on</a:t>
            </a:r>
            <a:r>
              <a:rPr lang="en-US" dirty="0" smtClean="0">
                <a:latin typeface="Consolas" panose="020B0609020204030204" pitchFamily="49" charset="0"/>
              </a:rPr>
              <a:t>(“</a:t>
            </a:r>
            <a:r>
              <a:rPr lang="en-US" dirty="0" err="1" smtClean="0">
                <a:latin typeface="Consolas" panose="020B0609020204030204" pitchFamily="49" charset="0"/>
              </a:rPr>
              <a:t>SeeFood</a:t>
            </a:r>
            <a:r>
              <a:rPr lang="en-US" dirty="0" smtClean="0">
                <a:latin typeface="Consolas" panose="020B0609020204030204" pitchFamily="49" charset="0"/>
              </a:rPr>
              <a:t>”, food </a:t>
            </a:r>
            <a:r>
              <a:rPr lang="en-US" dirty="0">
                <a:latin typeface="Consolas" panose="020B0609020204030204" pitchFamily="49" charset="0"/>
              </a:rPr>
              <a:t>=&gt; </a:t>
            </a:r>
            <a:r>
              <a:rPr lang="en-US" dirty="0" smtClean="0">
                <a:latin typeface="Consolas" panose="020B0609020204030204" pitchFamily="49" charset="0"/>
              </a:rPr>
              <a:t>{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M.eat</a:t>
            </a:r>
            <a:r>
              <a:rPr lang="en-US" dirty="0" smtClean="0">
                <a:latin typeface="Consolas" panose="020B0609020204030204" pitchFamily="49" charset="0"/>
              </a:rPr>
              <a:t>(food);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});</a:t>
            </a:r>
            <a:br>
              <a:rPr lang="en-US" dirty="0" smtClean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M.on</a:t>
            </a:r>
            <a:r>
              <a:rPr lang="en-US" dirty="0" smtClean="0">
                <a:latin typeface="Consolas" panose="020B0609020204030204" pitchFamily="49" charset="0"/>
              </a:rPr>
              <a:t>(“</a:t>
            </a:r>
            <a:r>
              <a:rPr lang="en-US" dirty="0" err="1" smtClean="0">
                <a:latin typeface="Consolas" panose="020B0609020204030204" pitchFamily="49" charset="0"/>
              </a:rPr>
              <a:t>GetText</a:t>
            </a:r>
            <a:r>
              <a:rPr lang="en-US" dirty="0" smtClean="0">
                <a:latin typeface="Consolas" panose="020B0609020204030204" pitchFamily="49" charset="0"/>
              </a:rPr>
              <a:t>”, (text, sender) </a:t>
            </a:r>
            <a:r>
              <a:rPr lang="en-US" dirty="0">
                <a:latin typeface="Consolas" panose="020B0609020204030204" pitchFamily="49" charset="0"/>
              </a:rPr>
              <a:t>=&gt; </a:t>
            </a:r>
            <a:r>
              <a:rPr lang="en-US" dirty="0" smtClean="0">
                <a:latin typeface="Consolas" panose="020B0609020204030204" pitchFamily="49" charset="0"/>
              </a:rPr>
              <a:t>{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var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MyResponse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</a:rPr>
              <a:t>M.ponder</a:t>
            </a:r>
            <a:r>
              <a:rPr lang="en-US" dirty="0" smtClean="0">
                <a:latin typeface="Consolas" panose="020B0609020204030204" pitchFamily="49" charset="0"/>
              </a:rPr>
              <a:t>(text);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sender.reply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MyResponse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});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8705" y="1431758"/>
            <a:ext cx="4523874" cy="637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 (Function)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5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on?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394162"/>
            <a:ext cx="7886700" cy="4011105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85800" y="2273968"/>
            <a:ext cx="7832558" cy="842211"/>
          </a:xfrm>
          <a:custGeom>
            <a:avLst/>
            <a:gdLst>
              <a:gd name="connsiteX0" fmla="*/ 2634916 w 7832558"/>
              <a:gd name="connsiteY0" fmla="*/ 12032 h 842211"/>
              <a:gd name="connsiteX1" fmla="*/ 2634916 w 7832558"/>
              <a:gd name="connsiteY1" fmla="*/ 276727 h 842211"/>
              <a:gd name="connsiteX2" fmla="*/ 24063 w 7832558"/>
              <a:gd name="connsiteY2" fmla="*/ 312821 h 842211"/>
              <a:gd name="connsiteX3" fmla="*/ 0 w 7832558"/>
              <a:gd name="connsiteY3" fmla="*/ 818148 h 842211"/>
              <a:gd name="connsiteX4" fmla="*/ 168442 w 7832558"/>
              <a:gd name="connsiteY4" fmla="*/ 842211 h 842211"/>
              <a:gd name="connsiteX5" fmla="*/ 144379 w 7832558"/>
              <a:gd name="connsiteY5" fmla="*/ 565485 h 842211"/>
              <a:gd name="connsiteX6" fmla="*/ 7832558 w 7832558"/>
              <a:gd name="connsiteY6" fmla="*/ 577516 h 842211"/>
              <a:gd name="connsiteX7" fmla="*/ 7820526 w 7832558"/>
              <a:gd name="connsiteY7" fmla="*/ 264695 h 842211"/>
              <a:gd name="connsiteX8" fmla="*/ 3801979 w 7832558"/>
              <a:gd name="connsiteY8" fmla="*/ 276727 h 842211"/>
              <a:gd name="connsiteX9" fmla="*/ 3789947 w 7832558"/>
              <a:gd name="connsiteY9" fmla="*/ 0 h 842211"/>
              <a:gd name="connsiteX10" fmla="*/ 2634916 w 7832558"/>
              <a:gd name="connsiteY10" fmla="*/ 12032 h 8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32558" h="842211">
                <a:moveTo>
                  <a:pt x="2634916" y="12032"/>
                </a:moveTo>
                <a:lnTo>
                  <a:pt x="2634916" y="276727"/>
                </a:lnTo>
                <a:lnTo>
                  <a:pt x="24063" y="312821"/>
                </a:lnTo>
                <a:lnTo>
                  <a:pt x="0" y="818148"/>
                </a:lnTo>
                <a:lnTo>
                  <a:pt x="168442" y="842211"/>
                </a:lnTo>
                <a:lnTo>
                  <a:pt x="144379" y="565485"/>
                </a:lnTo>
                <a:lnTo>
                  <a:pt x="7832558" y="577516"/>
                </a:lnTo>
                <a:lnTo>
                  <a:pt x="7820526" y="264695"/>
                </a:lnTo>
                <a:lnTo>
                  <a:pt x="3801979" y="276727"/>
                </a:lnTo>
                <a:lnTo>
                  <a:pt x="3789947" y="0"/>
                </a:lnTo>
                <a:lnTo>
                  <a:pt x="2634916" y="12032"/>
                </a:lnTo>
                <a:close/>
              </a:path>
            </a:pathLst>
          </a:custGeom>
          <a:solidFill>
            <a:srgbClr val="FF3300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1737" y="3332747"/>
            <a:ext cx="4608095" cy="1443790"/>
          </a:xfrm>
          <a:custGeom>
            <a:avLst/>
            <a:gdLst>
              <a:gd name="connsiteX0" fmla="*/ 0 w 4608095"/>
              <a:gd name="connsiteY0" fmla="*/ 1443790 h 1443790"/>
              <a:gd name="connsiteX1" fmla="*/ 180474 w 4608095"/>
              <a:gd name="connsiteY1" fmla="*/ 1443790 h 1443790"/>
              <a:gd name="connsiteX2" fmla="*/ 180474 w 4608095"/>
              <a:gd name="connsiteY2" fmla="*/ 1130969 h 1443790"/>
              <a:gd name="connsiteX3" fmla="*/ 4596063 w 4608095"/>
              <a:gd name="connsiteY3" fmla="*/ 1106906 h 1443790"/>
              <a:gd name="connsiteX4" fmla="*/ 4608095 w 4608095"/>
              <a:gd name="connsiteY4" fmla="*/ 48127 h 1443790"/>
              <a:gd name="connsiteX5" fmla="*/ 2983831 w 4608095"/>
              <a:gd name="connsiteY5" fmla="*/ 0 h 1443790"/>
              <a:gd name="connsiteX6" fmla="*/ 3007895 w 4608095"/>
              <a:gd name="connsiteY6" fmla="*/ 300790 h 1443790"/>
              <a:gd name="connsiteX7" fmla="*/ 24063 w 4608095"/>
              <a:gd name="connsiteY7" fmla="*/ 372979 h 1443790"/>
              <a:gd name="connsiteX8" fmla="*/ 0 w 4608095"/>
              <a:gd name="connsiteY8" fmla="*/ 1443790 h 144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8095" h="1443790">
                <a:moveTo>
                  <a:pt x="0" y="1443790"/>
                </a:moveTo>
                <a:lnTo>
                  <a:pt x="180474" y="1443790"/>
                </a:lnTo>
                <a:lnTo>
                  <a:pt x="180474" y="1130969"/>
                </a:lnTo>
                <a:lnTo>
                  <a:pt x="4596063" y="1106906"/>
                </a:lnTo>
                <a:lnTo>
                  <a:pt x="4608095" y="48127"/>
                </a:lnTo>
                <a:lnTo>
                  <a:pt x="2983831" y="0"/>
                </a:lnTo>
                <a:lnTo>
                  <a:pt x="3007895" y="300790"/>
                </a:lnTo>
                <a:lnTo>
                  <a:pt x="24063" y="372979"/>
                </a:lnTo>
                <a:lnTo>
                  <a:pt x="0" y="1443790"/>
                </a:lnTo>
                <a:close/>
              </a:path>
            </a:pathLst>
          </a:custGeom>
          <a:solidFill>
            <a:srgbClr val="FF3300">
              <a:alpha val="10196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 (of people)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</a:t>
            </a:r>
          </a:p>
          <a:p>
            <a:pPr lvl="1"/>
            <a:r>
              <a:rPr lang="en-US" dirty="0" smtClean="0"/>
              <a:t>Name: Emily or M</a:t>
            </a:r>
          </a:p>
          <a:p>
            <a:pPr lvl="1"/>
            <a:r>
              <a:rPr lang="en-US" dirty="0" smtClean="0"/>
              <a:t>Majors: Japanese &amp; Computer Science (class of 2017)</a:t>
            </a:r>
          </a:p>
          <a:p>
            <a:pPr lvl="1"/>
            <a:r>
              <a:rPr lang="en-US" dirty="0" smtClean="0"/>
              <a:t>Discord </a:t>
            </a:r>
            <a:r>
              <a:rPr lang="en-US" dirty="0" err="1" smtClean="0"/>
              <a:t>chatbots</a:t>
            </a:r>
            <a:r>
              <a:rPr lang="en-US" dirty="0" smtClean="0"/>
              <a:t> are an occasional hobby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Favorite fruit: strawberries</a:t>
            </a:r>
            <a:endParaRPr lang="en-US" dirty="0" smtClean="0"/>
          </a:p>
          <a:p>
            <a:r>
              <a:rPr lang="en-US" dirty="0" smtClean="0"/>
              <a:t>You</a:t>
            </a:r>
          </a:p>
          <a:p>
            <a:pPr lvl="1"/>
            <a:r>
              <a:rPr lang="en-US" dirty="0" smtClean="0"/>
              <a:t>Name?</a:t>
            </a:r>
          </a:p>
          <a:p>
            <a:pPr lvl="1"/>
            <a:r>
              <a:rPr lang="en-US" dirty="0" smtClean="0"/>
              <a:t>What do you know about Discord </a:t>
            </a:r>
            <a:r>
              <a:rPr lang="en-US" dirty="0" err="1" smtClean="0"/>
              <a:t>chatbots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Favorite fruit?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user deletes a message, report that they did!</a:t>
            </a:r>
          </a:p>
          <a:p>
            <a:r>
              <a:rPr lang="en-US" dirty="0" err="1" smtClean="0"/>
              <a:t>Todos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Listen for the “</a:t>
            </a:r>
            <a:r>
              <a:rPr lang="en-US" dirty="0" err="1" smtClean="0"/>
              <a:t>messageDelete</a:t>
            </a:r>
            <a:r>
              <a:rPr lang="en-US" dirty="0" smtClean="0"/>
              <a:t>” event</a:t>
            </a:r>
          </a:p>
          <a:p>
            <a:pPr lvl="1"/>
            <a:r>
              <a:rPr lang="en-US" dirty="0" smtClean="0"/>
              <a:t>Send a message with the deleted message contents</a:t>
            </a:r>
          </a:p>
          <a:p>
            <a:r>
              <a:rPr lang="en-US" dirty="0" smtClean="0"/>
              <a:t>Let’s learn to read documentation: </a:t>
            </a:r>
            <a:r>
              <a:rPr lang="en-US" dirty="0" smtClean="0">
                <a:hlinkClick r:id="rId3"/>
              </a:rPr>
              <a:t>https://discord.js.org/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574" y="0"/>
            <a:ext cx="7772400" cy="2387600"/>
          </a:xfrm>
        </p:spPr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774" y="2479675"/>
            <a:ext cx="6858000" cy="1655762"/>
          </a:xfrm>
        </p:spPr>
        <p:txBody>
          <a:bodyPr/>
          <a:lstStyle/>
          <a:p>
            <a:r>
              <a:rPr lang="en-US" dirty="0" smtClean="0"/>
              <a:t>Making your bot bigger, brighter, and better.</a:t>
            </a:r>
            <a:endParaRPr lang="en-US" dirty="0"/>
          </a:p>
        </p:txBody>
      </p:sp>
      <p:pic>
        <p:nvPicPr>
          <p:cNvPr id="4" name="Picture 2" descr="Image result for robot 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0731"/>
            <a:ext cx="9693448" cy="43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– let’s imagine!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“Client” events</a:t>
            </a:r>
          </a:p>
          <a:p>
            <a:r>
              <a:rPr lang="en-US" dirty="0" smtClean="0"/>
              <a:t>Look at properties, methods of “Guild”, “User”, “</a:t>
            </a:r>
            <a:r>
              <a:rPr lang="en-US" dirty="0" err="1" smtClean="0"/>
              <a:t>TextChannel</a:t>
            </a:r>
            <a:r>
              <a:rPr lang="en-US" dirty="0" smtClean="0"/>
              <a:t>”, “Message”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you’ve thought of</a:t>
            </a:r>
          </a:p>
          <a:p>
            <a:r>
              <a:rPr lang="en-US" dirty="0" smtClean="0"/>
              <a:t>Permissions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discordapi.com/permissions.html</a:t>
            </a:r>
            <a:endParaRPr lang="en-US" dirty="0" smtClean="0"/>
          </a:p>
          <a:p>
            <a:r>
              <a:rPr lang="en-US" dirty="0" smtClean="0"/>
              <a:t>What if someone gets the bot API token?</a:t>
            </a:r>
          </a:p>
          <a:p>
            <a:r>
              <a:rPr lang="en-US" dirty="0" smtClean="0"/>
              <a:t>My official advice to you:</a:t>
            </a:r>
            <a:endParaRPr lang="en-US" dirty="0"/>
          </a:p>
          <a:p>
            <a:pPr lvl="1"/>
            <a:r>
              <a:rPr lang="en-US" dirty="0"/>
              <a:t>Host your own </a:t>
            </a:r>
            <a:r>
              <a:rPr lang="en-US" dirty="0" smtClean="0"/>
              <a:t>bots</a:t>
            </a:r>
          </a:p>
          <a:p>
            <a:pPr lvl="1"/>
            <a:r>
              <a:rPr lang="en-US" dirty="0" smtClean="0"/>
              <a:t>Don’t use bots hosted by people you don’t know</a:t>
            </a:r>
          </a:p>
          <a:p>
            <a:pPr lvl="1"/>
            <a:r>
              <a:rPr lang="en-US" dirty="0" smtClean="0"/>
              <a:t>Don’t give bots dangerous permissions</a:t>
            </a:r>
          </a:p>
          <a:p>
            <a:pPr lvl="2"/>
            <a:r>
              <a:rPr lang="en-US" dirty="0" smtClean="0"/>
              <a:t>READ_MESSAGES? BAN_MEMBERS? ADMINISTRATOR?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7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Suggestions if you’re not sure:</a:t>
            </a:r>
          </a:p>
          <a:p>
            <a:pPr lvl="1"/>
            <a:r>
              <a:rPr lang="en-US" dirty="0" smtClean="0"/>
              <a:t>Edit message detection</a:t>
            </a:r>
          </a:p>
          <a:p>
            <a:pPr lvl="1"/>
            <a:r>
              <a:rPr lang="en-US" dirty="0" smtClean="0"/>
              <a:t>Send </a:t>
            </a:r>
            <a:r>
              <a:rPr lang="en-US" dirty="0" smtClean="0"/>
              <a:t>detection-messages to another text channel</a:t>
            </a:r>
          </a:p>
          <a:p>
            <a:pPr lvl="1"/>
            <a:r>
              <a:rPr lang="en-US" dirty="0" smtClean="0"/>
              <a:t>Delete last 20 messages</a:t>
            </a:r>
          </a:p>
          <a:p>
            <a:pPr lvl="1"/>
            <a:r>
              <a:rPr lang="en-US" dirty="0" smtClean="0"/>
              <a:t>Delete messages with images</a:t>
            </a:r>
          </a:p>
          <a:p>
            <a:pPr lvl="1"/>
            <a:r>
              <a:rPr lang="en-US" dirty="0" smtClean="0"/>
              <a:t>Send random images</a:t>
            </a:r>
          </a:p>
          <a:p>
            <a:pPr lvl="1"/>
            <a:r>
              <a:rPr lang="en-US" dirty="0" smtClean="0"/>
              <a:t>Reset nicknames to usernames</a:t>
            </a:r>
          </a:p>
          <a:p>
            <a:r>
              <a:rPr lang="en-US" dirty="0" smtClean="0"/>
              <a:t>Getting more ideas:</a:t>
            </a:r>
          </a:p>
          <a:p>
            <a:pPr lvl="1"/>
            <a:r>
              <a:rPr lang="en-US" dirty="0" smtClean="0"/>
              <a:t>Node packages (</a:t>
            </a:r>
            <a:r>
              <a:rPr lang="en-US" dirty="0" err="1" smtClean="0"/>
              <a:t>Cleverbot</a:t>
            </a:r>
            <a:r>
              <a:rPr lang="en-US" dirty="0" smtClean="0"/>
              <a:t>, </a:t>
            </a:r>
            <a:r>
              <a:rPr lang="en-US" dirty="0" err="1"/>
              <a:t>Y</a:t>
            </a:r>
            <a:r>
              <a:rPr lang="en-US" dirty="0" err="1" smtClean="0"/>
              <a:t>outube</a:t>
            </a:r>
            <a:r>
              <a:rPr lang="en-US" dirty="0" smtClean="0"/>
              <a:t>, Google, etc.)</a:t>
            </a:r>
          </a:p>
          <a:p>
            <a:pPr lvl="1"/>
            <a:r>
              <a:rPr lang="en-US" dirty="0" smtClean="0"/>
              <a:t>Browse open source Discord bots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coming!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Additional JS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 smtClean="0"/>
              <a:t> syntax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www.w3schools.com/js/default.asp</a:t>
            </a:r>
            <a:endParaRPr lang="en-US" dirty="0"/>
          </a:p>
          <a:p>
            <a:r>
              <a:rPr lang="en-US" dirty="0" err="1" smtClean="0"/>
              <a:t>Javascript</a:t>
            </a:r>
            <a:r>
              <a:rPr lang="en-US" dirty="0" smtClean="0"/>
              <a:t> Callbacks</a:t>
            </a:r>
          </a:p>
          <a:p>
            <a:pPr lvl="1"/>
            <a:r>
              <a:rPr lang="en-US" dirty="0">
                <a:hlinkClick r:id="rId3"/>
              </a:rPr>
              <a:t>http://javascriptissexy.com/understand-javascript-callback-functions-and-use-them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Node Event Loop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www.youtube.com/watch?v=8aGhZQkoFbQ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http://latentflip.com/loupe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95" y="1825625"/>
            <a:ext cx="68102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Model</a:t>
            </a:r>
            <a:endParaRPr lang="en-US" dirty="0"/>
          </a:p>
        </p:txBody>
      </p:sp>
      <p:pic>
        <p:nvPicPr>
          <p:cNvPr id="1028" name="Picture 4" descr="https://upload.wikimedia.org/wikipedia/commons/thumb/c/c9/Client-server-model.svg/800px-Client-server-model.sv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85" y="1825625"/>
            <a:ext cx="72522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Programming Interface</a:t>
            </a:r>
          </a:p>
          <a:p>
            <a:pPr lvl="1"/>
            <a:r>
              <a:rPr lang="en-US" dirty="0"/>
              <a:t>set of clearly defined methods of communication between various software </a:t>
            </a:r>
            <a:r>
              <a:rPr lang="en-US" dirty="0" smtClean="0"/>
              <a:t>components</a:t>
            </a:r>
          </a:p>
          <a:p>
            <a:r>
              <a:rPr lang="en-US" dirty="0" smtClean="0"/>
              <a:t>Discord’s API</a:t>
            </a:r>
          </a:p>
          <a:p>
            <a:pPr lvl="1"/>
            <a:r>
              <a:rPr lang="en-US" dirty="0" smtClean="0"/>
              <a:t>Official: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http://discordapi.com/</a:t>
            </a:r>
            <a:endParaRPr lang="en-US" dirty="0" smtClean="0"/>
          </a:p>
          <a:p>
            <a:pPr lvl="1"/>
            <a:r>
              <a:rPr lang="en-US" dirty="0" smtClean="0"/>
              <a:t>Unofficial: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discordapi.com/unofficial/comparison.html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17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Discord.js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://discord.js.org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github.com/hydrabolt/discord.js</a:t>
            </a:r>
            <a:endParaRPr lang="en-US" dirty="0" smtClean="0"/>
          </a:p>
          <a:p>
            <a:r>
              <a:rPr lang="en-US" dirty="0" smtClean="0"/>
              <a:t>Is a “Node Package” – what?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1538510"/>
            <a:ext cx="53435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Node.js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://nodejs.org/en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smtClean="0"/>
              <a:t>Node.js: </a:t>
            </a:r>
            <a:r>
              <a:rPr lang="en-US" dirty="0"/>
              <a:t>“JavaScript runtime built on Chrome's V8 JavaScript </a:t>
            </a:r>
            <a:r>
              <a:rPr lang="en-US" dirty="0" smtClean="0"/>
              <a:t>engine”</a:t>
            </a:r>
          </a:p>
          <a:p>
            <a:pPr lvl="1"/>
            <a:r>
              <a:rPr lang="en-US" dirty="0" smtClean="0"/>
              <a:t>a program that runs your code</a:t>
            </a:r>
          </a:p>
          <a:p>
            <a:r>
              <a:rPr lang="en-US" dirty="0" err="1" smtClean="0"/>
              <a:t>npm</a:t>
            </a:r>
            <a:r>
              <a:rPr lang="en-US" dirty="0" smtClean="0"/>
              <a:t>: Node Package Manager</a:t>
            </a:r>
            <a:endParaRPr lang="en-US" dirty="0"/>
          </a:p>
        </p:txBody>
      </p:sp>
      <p:pic>
        <p:nvPicPr>
          <p:cNvPr id="2054" name="Picture 6" descr="Image result for nodej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40" y="118766"/>
            <a:ext cx="4038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Discord bots are clients that connect to Discord servers</a:t>
            </a:r>
          </a:p>
          <a:p>
            <a:r>
              <a:rPr lang="en-US" dirty="0" smtClean="0"/>
              <a:t>Make a bot = make a client = make a program</a:t>
            </a:r>
          </a:p>
          <a:p>
            <a:pPr lvl="1"/>
            <a:r>
              <a:rPr lang="en-US" dirty="0" smtClean="0"/>
              <a:t>Node.js runs our program</a:t>
            </a:r>
          </a:p>
          <a:p>
            <a:pPr lvl="1"/>
            <a:r>
              <a:rPr lang="en-US" dirty="0" smtClean="0"/>
              <a:t>Discord.js makes internet connections + Discord API easy</a:t>
            </a:r>
          </a:p>
        </p:txBody>
      </p:sp>
    </p:spTree>
    <p:extLst>
      <p:ext uri="{BB962C8B-B14F-4D97-AF65-F5344CB8AC3E}">
        <p14:creationId xmlns:p14="http://schemas.microsoft.com/office/powerpoint/2010/main" val="2032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3173</TotalTime>
  <Words>946</Words>
  <Application>Microsoft Office PowerPoint</Application>
  <PresentationFormat>On-screen Show (4:3)</PresentationFormat>
  <Paragraphs>230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Consolas</vt:lpstr>
      <vt:lpstr>Wingdings</vt:lpstr>
      <vt:lpstr>Office Theme</vt:lpstr>
      <vt:lpstr>Intro to  Web Apps  and  Programming  via Discord Bots</vt:lpstr>
      <vt:lpstr>Today’s Topics</vt:lpstr>
      <vt:lpstr>Introductions (of people)</vt:lpstr>
      <vt:lpstr>The Internet</vt:lpstr>
      <vt:lpstr>Client-Server Model</vt:lpstr>
      <vt:lpstr>APIs</vt:lpstr>
      <vt:lpstr>Discord.js</vt:lpstr>
      <vt:lpstr>Node.js</vt:lpstr>
      <vt:lpstr>Practical Summary</vt:lpstr>
      <vt:lpstr>Ok, let’s BUILD!</vt:lpstr>
      <vt:lpstr>Part 0: Accounts Setup</vt:lpstr>
      <vt:lpstr>Part 1: Client Setup</vt:lpstr>
      <vt:lpstr>Part 1: Client Setup</vt:lpstr>
      <vt:lpstr>Part 2: Discord Server Setup</vt:lpstr>
      <vt:lpstr>Part 3: Running the bot</vt:lpstr>
      <vt:lpstr>CONGRATULATIONS! YOU HAVE A WORKING DISCORD CHAT BOT!</vt:lpstr>
      <vt:lpstr>Javascript Crash Course</vt:lpstr>
      <vt:lpstr>Javascript syntax</vt:lpstr>
      <vt:lpstr>Variables</vt:lpstr>
      <vt:lpstr>Primitives</vt:lpstr>
      <vt:lpstr>Functions</vt:lpstr>
      <vt:lpstr>Functions can use functions!</vt:lpstr>
      <vt:lpstr>Objects</vt:lpstr>
      <vt:lpstr>Objects can have anything!</vt:lpstr>
      <vt:lpstr>Objects can be groups of variables</vt:lpstr>
      <vt:lpstr>Code Flow</vt:lpstr>
      <vt:lpstr>If statements</vt:lpstr>
      <vt:lpstr>Events</vt:lpstr>
      <vt:lpstr>What’s going on?</vt:lpstr>
      <vt:lpstr>Delete Detection</vt:lpstr>
      <vt:lpstr>Extensions</vt:lpstr>
      <vt:lpstr>Extensions – let’s imagine!</vt:lpstr>
      <vt:lpstr>Security concerns</vt:lpstr>
      <vt:lpstr>Free time!</vt:lpstr>
      <vt:lpstr>Thanks for coming!</vt:lpstr>
      <vt:lpstr>Appendix: Additional JS 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Discord Bots</dc:title>
  <dc:creator>Emily Franklin</dc:creator>
  <cp:lastModifiedBy>Emily Franklin</cp:lastModifiedBy>
  <cp:revision>54</cp:revision>
  <dcterms:created xsi:type="dcterms:W3CDTF">2017-02-27T08:03:35Z</dcterms:created>
  <dcterms:modified xsi:type="dcterms:W3CDTF">2017-03-06T01:03:12Z</dcterms:modified>
</cp:coreProperties>
</file>