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62" r:id="rId9"/>
    <p:sldId id="263" r:id="rId10"/>
    <p:sldId id="264" r:id="rId11"/>
    <p:sldId id="272" r:id="rId12"/>
    <p:sldId id="273" r:id="rId13"/>
    <p:sldId id="274" r:id="rId14"/>
    <p:sldId id="275" r:id="rId15"/>
    <p:sldId id="277" r:id="rId16"/>
    <p:sldId id="279" r:id="rId17"/>
    <p:sldId id="289" r:id="rId18"/>
    <p:sldId id="283" r:id="rId19"/>
    <p:sldId id="265" r:id="rId20"/>
    <p:sldId id="297" r:id="rId21"/>
    <p:sldId id="285" r:id="rId22"/>
    <p:sldId id="286" r:id="rId23"/>
    <p:sldId id="287" r:id="rId24"/>
    <p:sldId id="288" r:id="rId25"/>
    <p:sldId id="290" r:id="rId26"/>
    <p:sldId id="291" r:id="rId27"/>
    <p:sldId id="294" r:id="rId28"/>
    <p:sldId id="292" r:id="rId29"/>
    <p:sldId id="295" r:id="rId30"/>
    <p:sldId id="293" r:id="rId31"/>
    <p:sldId id="296" r:id="rId32"/>
    <p:sldId id="298" r:id="rId33"/>
    <p:sldId id="29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46" autoAdjust="0"/>
  </p:normalViewPr>
  <p:slideViewPr>
    <p:cSldViewPr>
      <p:cViewPr varScale="1">
        <p:scale>
          <a:sx n="91" d="100"/>
          <a:sy n="91" d="100"/>
        </p:scale>
        <p:origin x="-6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759A9-5D32-43EB-B57B-12EFE18601B4}" type="datetimeFigureOut">
              <a:rPr lang="en-US" smtClean="0"/>
              <a:pPr/>
              <a:t>4/23/12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64D2D-208C-497F-A46C-B9D7D85655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09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D0BB1-5121-1A49-AB02-B38DB5202A3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74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D0BB1-5121-1A49-AB02-B38DB5202A3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4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D0BB1-5121-1A49-AB02-B38DB5202A3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5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D0BB1-5121-1A49-AB02-B38DB5202A3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33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D0BB1-5121-1A49-AB02-B38DB5202A3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D0BB1-5121-1A49-AB02-B38DB5202A3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81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64D2D-208C-497F-A46C-B9D7D856553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D0BB1-5121-1A49-AB02-B38DB5202A3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34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D0BB1-5121-1A49-AB02-B38DB5202A3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69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D0BB1-5121-1A49-AB02-B38DB5202A3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68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26BF-AC75-4F74-BCE3-40CB96C6C652}" type="datetimeFigureOut">
              <a:rPr lang="en-US" smtClean="0"/>
              <a:pPr/>
              <a:t>4/23/12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DA1B-2BEB-470C-B464-814E825C7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26BF-AC75-4F74-BCE3-40CB96C6C652}" type="datetimeFigureOut">
              <a:rPr lang="en-US" smtClean="0"/>
              <a:pPr/>
              <a:t>4/23/12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DA1B-2BEB-470C-B464-814E825C7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26BF-AC75-4F74-BCE3-40CB96C6C652}" type="datetimeFigureOut">
              <a:rPr lang="en-US" smtClean="0"/>
              <a:pPr/>
              <a:t>4/23/12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DA1B-2BEB-470C-B464-814E825C7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26BF-AC75-4F74-BCE3-40CB96C6C652}" type="datetimeFigureOut">
              <a:rPr lang="en-US" smtClean="0"/>
              <a:pPr/>
              <a:t>4/23/12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DA1B-2BEB-470C-B464-814E825C7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26BF-AC75-4F74-BCE3-40CB96C6C652}" type="datetimeFigureOut">
              <a:rPr lang="en-US" smtClean="0"/>
              <a:pPr/>
              <a:t>4/23/12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DA1B-2BEB-470C-B464-814E825C7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26BF-AC75-4F74-BCE3-40CB96C6C652}" type="datetimeFigureOut">
              <a:rPr lang="en-US" smtClean="0"/>
              <a:pPr/>
              <a:t>4/23/12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DA1B-2BEB-470C-B464-814E825C7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26BF-AC75-4F74-BCE3-40CB96C6C652}" type="datetimeFigureOut">
              <a:rPr lang="en-US" smtClean="0"/>
              <a:pPr/>
              <a:t>4/23/12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DA1B-2BEB-470C-B464-814E825C7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26BF-AC75-4F74-BCE3-40CB96C6C652}" type="datetimeFigureOut">
              <a:rPr lang="en-US" smtClean="0"/>
              <a:pPr/>
              <a:t>4/23/12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DA1B-2BEB-470C-B464-814E825C7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26BF-AC75-4F74-BCE3-40CB96C6C652}" type="datetimeFigureOut">
              <a:rPr lang="en-US" smtClean="0"/>
              <a:pPr/>
              <a:t>4/23/12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DA1B-2BEB-470C-B464-814E825C7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26BF-AC75-4F74-BCE3-40CB96C6C652}" type="datetimeFigureOut">
              <a:rPr lang="en-US" smtClean="0"/>
              <a:pPr/>
              <a:t>4/23/12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DA1B-2BEB-470C-B464-814E825C7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26BF-AC75-4F74-BCE3-40CB96C6C652}" type="datetimeFigureOut">
              <a:rPr lang="en-US" smtClean="0"/>
              <a:pPr/>
              <a:t>4/23/12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DA1B-2BEB-470C-B464-814E825C7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126BF-AC75-4F74-BCE3-40CB96C6C652}" type="datetimeFigureOut">
              <a:rPr lang="en-US" smtClean="0"/>
              <a:pPr/>
              <a:t>4/23/12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0DA1B-2BEB-470C-B464-814E825C7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tjburns@stanford.edu" TargetMode="External"/><Relationship Id="rId4" Type="http://schemas.openxmlformats.org/officeDocument/2006/relationships/hyperlink" Target="mailto:yzouadah@stanford.edu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blairb1@stanford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Stem Cells in Life and Disease</a:t>
            </a:r>
            <a:br>
              <a:rPr lang="en-US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</a:br>
            <a:r>
              <a:rPr lang="en-US" sz="32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Immortality Inside You</a:t>
            </a:r>
            <a:endParaRPr lang="en-US" sz="32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505200"/>
            <a:ext cx="6400800" cy="24384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Blair </a:t>
            </a:r>
            <a:r>
              <a:rPr lang="en-US" sz="24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Benham</a:t>
            </a:r>
            <a:r>
              <a:rPr lang="en-US" sz="24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-Pyle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Tyler Burns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Joe </a:t>
            </a:r>
            <a:r>
              <a:rPr lang="en-US" sz="24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Ouadah</a:t>
            </a:r>
            <a:endParaRPr lang="en-US" sz="24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  <a:p>
            <a:r>
              <a:rPr lang="en-US" sz="24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(Stanford Cancer Biology PhD Program)</a:t>
            </a:r>
          </a:p>
          <a:p>
            <a:endParaRPr lang="en-US" sz="24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  <a:p>
            <a:r>
              <a:rPr lang="en-US" sz="2400" i="1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Splash! </a:t>
            </a:r>
            <a:r>
              <a:rPr lang="en-US" sz="24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Spring 2012</a:t>
            </a:r>
            <a:endParaRPr lang="en-US" sz="2400" i="1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ural-stem-cells.Par.0001.Imag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2" y="3092323"/>
            <a:ext cx="6624298" cy="338467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92312"/>
            <a:ext cx="8229600" cy="75537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Adult Stem Cells in the Brain</a:t>
            </a:r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6017049" cy="1574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Franklin Gothic Book"/>
                <a:cs typeface="Franklin Gothic Book"/>
              </a:rPr>
              <a:t>Neural stem cells build neurons, which allow learning and memory, and </a:t>
            </a:r>
            <a:r>
              <a:rPr lang="en-US" sz="2400" dirty="0" err="1" smtClean="0">
                <a:latin typeface="Franklin Gothic Book"/>
                <a:cs typeface="Franklin Gothic Book"/>
              </a:rPr>
              <a:t>glial</a:t>
            </a:r>
            <a:r>
              <a:rPr lang="en-US" sz="2400" dirty="0" smtClean="0">
                <a:latin typeface="Franklin Gothic Book"/>
                <a:cs typeface="Franklin Gothic Book"/>
              </a:rPr>
              <a:t> cells in the brain and spinal cord.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pic>
        <p:nvPicPr>
          <p:cNvPr id="6" name="Picture 5" descr="Zhang_neural_stem_cells04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3882642"/>
            <a:ext cx="2286000" cy="1714501"/>
          </a:xfrm>
          <a:prstGeom prst="rect">
            <a:avLst/>
          </a:prstGeom>
        </p:spPr>
      </p:pic>
      <p:pic>
        <p:nvPicPr>
          <p:cNvPr id="8" name="Picture 7" descr="human-brain-and-neuron-impulses-pic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163008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Franklin Gothic Book"/>
                <a:cs typeface="Franklin Gothic Book"/>
              </a:rPr>
              <a:t>Neural Stem </a:t>
            </a:r>
            <a:r>
              <a:rPr lang="en-US" sz="3800" dirty="0">
                <a:latin typeface="Franklin Gothic Book"/>
                <a:cs typeface="Franklin Gothic Book"/>
              </a:rPr>
              <a:t>C</a:t>
            </a:r>
            <a:r>
              <a:rPr lang="en-US" sz="3800" dirty="0" smtClean="0">
                <a:latin typeface="Franklin Gothic Book"/>
                <a:cs typeface="Franklin Gothic Book"/>
              </a:rPr>
              <a:t>ells </a:t>
            </a:r>
            <a:r>
              <a:rPr lang="en-US" sz="3800" dirty="0">
                <a:latin typeface="Franklin Gothic Book"/>
                <a:cs typeface="Franklin Gothic Book"/>
              </a:rPr>
              <a:t>S</a:t>
            </a:r>
            <a:r>
              <a:rPr lang="en-US" sz="3800" dirty="0" smtClean="0">
                <a:latin typeface="Franklin Gothic Book"/>
                <a:cs typeface="Franklin Gothic Book"/>
              </a:rPr>
              <a:t>erve Memory Functions</a:t>
            </a:r>
            <a:endParaRPr lang="en-US" sz="3800" dirty="0">
              <a:latin typeface="Franklin Gothic Book"/>
              <a:cs typeface="Franklin Gothic Book"/>
            </a:endParaRPr>
          </a:p>
        </p:txBody>
      </p:sp>
      <p:pic>
        <p:nvPicPr>
          <p:cNvPr id="15" name="Content Placeholder 14" descr="Mouse_hippocampus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7788"/>
          <a:stretch>
            <a:fillRect/>
          </a:stretch>
        </p:blipFill>
        <p:spPr/>
      </p:pic>
      <p:pic>
        <p:nvPicPr>
          <p:cNvPr id="17" name="Content Placeholder 16" descr="Hippocampal-Targets-of-Deep-Brain-Stimulation-study1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1" r="106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21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ms fronteirs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t="-46190" r="-5460" b="46190"/>
          <a:stretch/>
        </p:blipFill>
        <p:spPr>
          <a:xfrm>
            <a:off x="152400" y="152400"/>
            <a:ext cx="9234294" cy="5078506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They Are Important in Olfaction (smell)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4331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38400"/>
            <a:ext cx="4572000" cy="25396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ranklin Gothic Book"/>
                <a:cs typeface="Franklin Gothic Book"/>
              </a:rPr>
              <a:t>They Can be Influenced by Diet and Exercise</a:t>
            </a:r>
            <a:endParaRPr lang="en-US" sz="3600" dirty="0">
              <a:latin typeface="Franklin Gothic Book"/>
              <a:cs typeface="Franklin Gothic 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710998"/>
            <a:ext cx="4114800" cy="42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Franklin Gothic Book"/>
                <a:cs typeface="Franklin Gothic Book"/>
              </a:rPr>
              <a:t>They Can Sometimes De- and Trans-differentiate</a:t>
            </a:r>
            <a:endParaRPr lang="en-US" sz="3400" dirty="0">
              <a:latin typeface="Franklin Gothic Book"/>
              <a:cs typeface="Franklin Gothic Book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3000" y="4275461"/>
            <a:ext cx="6858000" cy="2430139"/>
            <a:chOff x="533400" y="1371600"/>
            <a:chExt cx="6040950" cy="21406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20612" t="68786"/>
            <a:stretch/>
          </p:blipFill>
          <p:spPr>
            <a:xfrm>
              <a:off x="533400" y="1371600"/>
              <a:ext cx="6040950" cy="214061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3400" y="1371600"/>
              <a:ext cx="457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9551"/>
            <a:ext cx="3200400" cy="2352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" b="66624"/>
          <a:stretch/>
        </p:blipFill>
        <p:spPr>
          <a:xfrm>
            <a:off x="3048000" y="1754562"/>
            <a:ext cx="5943600" cy="20628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1219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Franklin Gothic Book"/>
                <a:cs typeface="Franklin Gothic Book"/>
              </a:rPr>
              <a:t>Drosophila Melanogaster</a:t>
            </a:r>
            <a:endParaRPr lang="en-US" i="1" dirty="0">
              <a:latin typeface="Franklin Gothic Book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4114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Franklin Gothic Book"/>
                <a:cs typeface="Franklin Gothic Book"/>
              </a:rPr>
              <a:t>Mus</a:t>
            </a:r>
            <a:r>
              <a:rPr lang="en-US" i="1" dirty="0" smtClean="0">
                <a:latin typeface="Franklin Gothic Book"/>
                <a:cs typeface="Franklin Gothic Book"/>
              </a:rPr>
              <a:t> </a:t>
            </a:r>
            <a:r>
              <a:rPr lang="en-US" i="1" dirty="0" err="1" smtClean="0">
                <a:latin typeface="Franklin Gothic Book"/>
                <a:cs typeface="Franklin Gothic Book"/>
              </a:rPr>
              <a:t>Musculus</a:t>
            </a:r>
            <a:endParaRPr lang="en-US" i="1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158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Degenerative Diseases</a:t>
            </a:r>
            <a:br>
              <a:rPr lang="en-US" dirty="0" smtClean="0">
                <a:latin typeface="Franklin Gothic Book"/>
                <a:cs typeface="Franklin Gothic Book"/>
              </a:rPr>
            </a:br>
            <a:r>
              <a:rPr lang="en-US" dirty="0">
                <a:latin typeface="Franklin Gothic Book"/>
                <a:cs typeface="Franklin Gothic Book"/>
              </a:rPr>
              <a:t/>
            </a:r>
            <a:br>
              <a:rPr lang="en-US" dirty="0">
                <a:latin typeface="Franklin Gothic Book"/>
                <a:cs typeface="Franklin Gothic Book"/>
              </a:rPr>
            </a:br>
            <a:r>
              <a:rPr lang="en-US" sz="2700" dirty="0" smtClean="0">
                <a:latin typeface="Franklin Gothic Book"/>
                <a:cs typeface="Franklin Gothic Book"/>
              </a:rPr>
              <a:t>Alzheimer’s disease</a:t>
            </a:r>
            <a:br>
              <a:rPr lang="en-US" sz="2700" dirty="0" smtClean="0">
                <a:latin typeface="Franklin Gothic Book"/>
                <a:cs typeface="Franklin Gothic Book"/>
              </a:rPr>
            </a:br>
            <a:r>
              <a:rPr lang="en-US" sz="2700" dirty="0" smtClean="0">
                <a:latin typeface="Franklin Gothic Book"/>
                <a:cs typeface="Franklin Gothic Book"/>
              </a:rPr>
              <a:t>Parkinson’s disease</a:t>
            </a:r>
            <a:endParaRPr lang="en-US" sz="27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519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Alzheimer’s Disease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447800"/>
            <a:ext cx="4572000" cy="471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Symptoms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366010"/>
            <a:ext cx="3657600" cy="2926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600200"/>
            <a:ext cx="4584700" cy="445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6708" r="17131"/>
          <a:stretch/>
        </p:blipFill>
        <p:spPr>
          <a:xfrm>
            <a:off x="381000" y="1600200"/>
            <a:ext cx="3657600" cy="42912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Book"/>
                <a:cs typeface="Franklin Gothic Book"/>
              </a:rPr>
              <a:t>Parkinson’s Disease</a:t>
            </a:r>
            <a:endParaRPr lang="en-US" dirty="0">
              <a:latin typeface="Franklin Gothic Book"/>
              <a:cs typeface="Franklin Gothic Boo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917028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3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958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Regeneration: Non-Human Examples</a:t>
            </a:r>
            <a:endParaRPr lang="en-US" dirty="0">
              <a:latin typeface="Franklin Gothic Book"/>
              <a:cs typeface="Franklin Gothic Book"/>
            </a:endParaRPr>
          </a:p>
        </p:txBody>
      </p:sp>
      <p:pic>
        <p:nvPicPr>
          <p:cNvPr id="4" name="Picture 3" descr="regenerating-planarian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84" y="3429000"/>
            <a:ext cx="4521880" cy="2721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8223" y="1463040"/>
            <a:ext cx="36952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>
                <a:latin typeface="Franklin Gothic Book"/>
                <a:cs typeface="Franklin Gothic Book"/>
              </a:rPr>
              <a:t>Planaria</a:t>
            </a:r>
            <a:r>
              <a:rPr lang="en-US" sz="2000" dirty="0" smtClean="0">
                <a:latin typeface="Franklin Gothic Book"/>
                <a:cs typeface="Franklin Gothic Book"/>
              </a:rPr>
              <a:t> (flatworms) can regrow their entire body!  Someone even showed that 1/127 of a worm is sufficient to regrow the whole thing!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pic>
        <p:nvPicPr>
          <p:cNvPr id="6" name="Picture 5" descr="fig13_12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75578" y="3695246"/>
            <a:ext cx="2478253" cy="3344192"/>
          </a:xfrm>
          <a:prstGeom prst="rect">
            <a:avLst/>
          </a:prstGeom>
        </p:spPr>
      </p:pic>
      <p:pic>
        <p:nvPicPr>
          <p:cNvPr id="7" name="Picture 6" descr="regen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921" y="2746773"/>
            <a:ext cx="2582695" cy="1381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13764" y="1463040"/>
            <a:ext cx="3695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Franklin Gothic Book"/>
                <a:cs typeface="Franklin Gothic Book"/>
              </a:rPr>
              <a:t>Newts</a:t>
            </a:r>
            <a:r>
              <a:rPr lang="en-US" sz="2000" dirty="0" smtClean="0">
                <a:latin typeface="Franklin Gothic Book"/>
                <a:cs typeface="Franklin Gothic Book"/>
              </a:rPr>
              <a:t> (and salamanders) are vertebrates that can regrow whole limbs, tails, eyes, etc.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332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2954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What do you think a stem cell is?</a:t>
            </a:r>
            <a:br>
              <a:rPr lang="en-US" sz="4000" dirty="0" smtClean="0">
                <a:latin typeface="Franklin Gothic Book"/>
                <a:cs typeface="Franklin Gothic Book"/>
              </a:rPr>
            </a:br>
            <a:r>
              <a:rPr lang="en-US" sz="2700" dirty="0" smtClean="0">
                <a:latin typeface="Franklin Gothic Book"/>
                <a:cs typeface="Franklin Gothic Book"/>
              </a:rPr>
              <a:t>(discuss with people around you)</a:t>
            </a:r>
            <a:endParaRPr lang="en-US" sz="2700" dirty="0"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6375" y="2895600"/>
            <a:ext cx="6191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A stem cell is one that can BOTH:</a:t>
            </a:r>
          </a:p>
          <a:p>
            <a:endParaRPr lang="en-US" sz="2400" dirty="0" smtClean="0">
              <a:latin typeface="Franklin Gothic Book"/>
              <a:cs typeface="Franklin Gothic Book"/>
            </a:endParaRPr>
          </a:p>
          <a:p>
            <a:pPr marL="342900" indent="-342900">
              <a:buAutoNum type="arabicParenBoth"/>
            </a:pPr>
            <a:r>
              <a:rPr lang="en-US" sz="2400" dirty="0" smtClean="0">
                <a:latin typeface="Franklin Gothic Book"/>
                <a:cs typeface="Franklin Gothic Book"/>
              </a:rPr>
              <a:t> Self-Renew.</a:t>
            </a:r>
          </a:p>
          <a:p>
            <a:pPr marL="342900" indent="-342900">
              <a:buAutoNum type="arabicParenBoth"/>
            </a:pPr>
            <a:r>
              <a:rPr lang="en-US" sz="2400" dirty="0" smtClean="0">
                <a:latin typeface="Franklin Gothic Book"/>
                <a:cs typeface="Franklin Gothic Book"/>
              </a:rPr>
              <a:t> Differentiate into other kinds of cells.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4478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Humans can’t naturally regenerate as well as some animals can, so how would you design a regenerative therapy for degenerative diseases like Alzheimer’s and Parkinson’s?</a:t>
            </a:r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2672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Book"/>
                <a:cs typeface="Franklin Gothic Book"/>
              </a:rPr>
              <a:t>Many scientists are working on stem cell therapies for this exact purpose.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Treating Humans with Stem Cells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pic>
        <p:nvPicPr>
          <p:cNvPr id="5" name="Content Placeholder 3" descr="stem-cell-stroke-injection-300x2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16" r="-11216"/>
          <a:stretch>
            <a:fillRect/>
          </a:stretch>
        </p:blipFill>
        <p:spPr>
          <a:xfrm>
            <a:off x="3581400" y="2088091"/>
            <a:ext cx="5486400" cy="3017309"/>
          </a:xfrm>
          <a:prstGeom prst="rect">
            <a:avLst/>
          </a:prstGeom>
        </p:spPr>
      </p:pic>
      <p:pic>
        <p:nvPicPr>
          <p:cNvPr id="7" name="Content Placeholder 3" descr="stem cell parkinsons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99" r="-2864"/>
          <a:stretch/>
        </p:blipFill>
        <p:spPr>
          <a:xfrm>
            <a:off x="447369" y="1479492"/>
            <a:ext cx="3199445" cy="469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6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Induced Pluripotent Stem Cells (“</a:t>
            </a:r>
            <a:r>
              <a:rPr lang="en-US" sz="4000" dirty="0" err="1" smtClean="0">
                <a:latin typeface="Franklin Gothic Book"/>
                <a:cs typeface="Franklin Gothic Book"/>
              </a:rPr>
              <a:t>iPS</a:t>
            </a:r>
            <a:r>
              <a:rPr lang="en-US" sz="4000" dirty="0" smtClean="0">
                <a:latin typeface="Franklin Gothic Book"/>
                <a:cs typeface="Franklin Gothic Book"/>
              </a:rPr>
              <a:t>”)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0"/>
            <a:ext cx="5105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334000" y="23622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81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How do you make them?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pic>
        <p:nvPicPr>
          <p:cNvPr id="4" name="Content Placeholder 3" descr="ips how to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 b="10815"/>
          <a:stretch/>
        </p:blipFill>
        <p:spPr>
          <a:xfrm>
            <a:off x="-609600" y="1295400"/>
            <a:ext cx="10278459" cy="5041422"/>
          </a:xfrm>
        </p:spPr>
      </p:pic>
    </p:spTree>
    <p:extLst>
      <p:ext uri="{BB962C8B-B14F-4D97-AF65-F5344CB8AC3E}">
        <p14:creationId xmlns:p14="http://schemas.microsoft.com/office/powerpoint/2010/main" val="34916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Problems with </a:t>
            </a:r>
            <a:r>
              <a:rPr lang="en-US" sz="4000" dirty="0" err="1" smtClean="0">
                <a:latin typeface="Franklin Gothic Book"/>
                <a:cs typeface="Franklin Gothic Book"/>
              </a:rPr>
              <a:t>iPS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pic>
        <p:nvPicPr>
          <p:cNvPr id="6" name="Content Placeholder 5" descr="tumor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>
          <a:xfrm>
            <a:off x="6934200" y="4419600"/>
            <a:ext cx="1828800" cy="204949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447800"/>
            <a:ext cx="3657600" cy="2753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133600"/>
            <a:ext cx="2286000" cy="39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Direct Reprogramming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In addition to converting adult cells “back” into </a:t>
            </a:r>
            <a:r>
              <a:rPr lang="en-US" sz="2400" dirty="0" err="1" smtClean="0"/>
              <a:t>iPS</a:t>
            </a:r>
            <a:r>
              <a:rPr lang="en-US" sz="2400" dirty="0" smtClean="0"/>
              <a:t>, scientists can now also convert them directly into other cell types.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1524000" y="2438400"/>
            <a:ext cx="7239000" cy="4267200"/>
            <a:chOff x="1524000" y="2514600"/>
            <a:chExt cx="7239000" cy="4267200"/>
          </a:xfrm>
        </p:grpSpPr>
        <p:grpSp>
          <p:nvGrpSpPr>
            <p:cNvPr id="7" name="Group 6"/>
            <p:cNvGrpSpPr/>
            <p:nvPr/>
          </p:nvGrpSpPr>
          <p:grpSpPr>
            <a:xfrm>
              <a:off x="1524000" y="2514600"/>
              <a:ext cx="5749185" cy="4267200"/>
              <a:chOff x="1524000" y="2667000"/>
              <a:chExt cx="5749185" cy="4267200"/>
            </a:xfrm>
          </p:grpSpPr>
          <p:pic>
            <p:nvPicPr>
              <p:cNvPr id="15367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70815" y="2667000"/>
                <a:ext cx="5402370" cy="396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524000" y="3657600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iPS</a:t>
                </a:r>
                <a:r>
                  <a:rPr lang="en-US" dirty="0" smtClean="0"/>
                  <a:t> route</a:t>
                </a:r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810000" y="6564868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direct route</a:t>
                </a:r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086600" y="44958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normal route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Examples of Direct </a:t>
            </a:r>
            <a:r>
              <a:rPr lang="en-US" sz="4000" dirty="0">
                <a:latin typeface="Franklin Gothic Book"/>
                <a:cs typeface="Franklin Gothic Book"/>
              </a:rPr>
              <a:t>R</a:t>
            </a:r>
            <a:r>
              <a:rPr lang="en-US" sz="4000" dirty="0" smtClean="0">
                <a:latin typeface="Franklin Gothic Book"/>
                <a:cs typeface="Franklin Gothic Book"/>
              </a:rPr>
              <a:t>eprogramming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pic>
        <p:nvPicPr>
          <p:cNvPr id="16386" name="Picture 2" descr="http://www.cyagen.com/en/UploadFile/ICR%20MEF%201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124200"/>
            <a:ext cx="2743200" cy="2064619"/>
          </a:xfrm>
          <a:prstGeom prst="rect">
            <a:avLst/>
          </a:prstGeom>
          <a:noFill/>
        </p:spPr>
      </p:pic>
      <p:grpSp>
        <p:nvGrpSpPr>
          <p:cNvPr id="3" name="Group 10"/>
          <p:cNvGrpSpPr/>
          <p:nvPr/>
        </p:nvGrpSpPr>
        <p:grpSpPr>
          <a:xfrm>
            <a:off x="4953000" y="4038600"/>
            <a:ext cx="2743200" cy="2590800"/>
            <a:chOff x="3962400" y="1447800"/>
            <a:chExt cx="2743200" cy="2590800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1867829"/>
              <a:ext cx="2743200" cy="2170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495800" y="1447800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Book"/>
                  <a:cs typeface="Franklin Gothic Book"/>
                </a:rPr>
                <a:t>Neurons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6934200" y="1463040"/>
            <a:ext cx="1828800" cy="2525122"/>
            <a:chOff x="6934200" y="1447800"/>
            <a:chExt cx="1828800" cy="2525122"/>
          </a:xfrm>
        </p:grpSpPr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34200" y="1867829"/>
              <a:ext cx="1828800" cy="2105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010400" y="1447800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Book"/>
                  <a:cs typeface="Franklin Gothic Book"/>
                </a:rPr>
                <a:t>Macrophages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90600" y="26670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Fibroblasts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352800" y="2895600"/>
            <a:ext cx="533400" cy="365760"/>
          </a:xfrm>
          <a:prstGeom prst="straightConnector1">
            <a:avLst/>
          </a:prstGeom>
          <a:ln w="57150" cap="sq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352800" y="3810000"/>
            <a:ext cx="3505200" cy="609600"/>
          </a:xfrm>
          <a:prstGeom prst="straightConnector1">
            <a:avLst/>
          </a:prstGeom>
          <a:ln w="57150" cap="sq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429000" y="5013960"/>
            <a:ext cx="1295400" cy="396240"/>
          </a:xfrm>
          <a:prstGeom prst="straightConnector1">
            <a:avLst/>
          </a:prstGeom>
          <a:ln w="57150" cap="sq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038600" y="1371600"/>
            <a:ext cx="1905000" cy="2216297"/>
            <a:chOff x="4038600" y="1371600"/>
            <a:chExt cx="1905000" cy="22162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33461" t="78074" r="51885" b="10903"/>
            <a:stretch/>
          </p:blipFill>
          <p:spPr>
            <a:xfrm>
              <a:off x="4114800" y="1752600"/>
              <a:ext cx="1828800" cy="183529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038600" y="1371600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Franklin Gothic Book"/>
                  <a:cs typeface="Franklin Gothic Book"/>
                </a:rPr>
                <a:t>Cardiomyocytes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Franklin Gothic Book"/>
                <a:cs typeface="Franklin Gothic Book"/>
              </a:rPr>
              <a:t>Overproliferative</a:t>
            </a:r>
            <a:r>
              <a:rPr lang="en-US" dirty="0" smtClean="0">
                <a:latin typeface="Franklin Gothic Book"/>
                <a:cs typeface="Franklin Gothic Book"/>
              </a:rPr>
              <a:t> Diseases</a:t>
            </a:r>
            <a:br>
              <a:rPr lang="en-US" dirty="0" smtClean="0">
                <a:latin typeface="Franklin Gothic Book"/>
                <a:cs typeface="Franklin Gothic Book"/>
              </a:rPr>
            </a:br>
            <a:r>
              <a:rPr lang="en-US" dirty="0">
                <a:latin typeface="Franklin Gothic Book"/>
                <a:cs typeface="Franklin Gothic Book"/>
              </a:rPr>
              <a:t/>
            </a:r>
            <a:br>
              <a:rPr lang="en-US" dirty="0">
                <a:latin typeface="Franklin Gothic Book"/>
                <a:cs typeface="Franklin Gothic Book"/>
              </a:rPr>
            </a:br>
            <a:r>
              <a:rPr lang="en-US" sz="2700" dirty="0" smtClean="0">
                <a:latin typeface="Franklin Gothic Book"/>
                <a:cs typeface="Franklin Gothic Book"/>
              </a:rPr>
              <a:t>Cancer</a:t>
            </a:r>
            <a:endParaRPr lang="en-US" sz="27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519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Stem Cells in Cancer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Franklin Gothic Book"/>
                <a:cs typeface="Franklin Gothic Book"/>
              </a:rPr>
              <a:t>One major question in cancer therapy is, do cancers act like normal organs?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048000"/>
            <a:ext cx="7315200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Finding Cancer </a:t>
            </a:r>
            <a:r>
              <a:rPr lang="en-US" sz="4000" dirty="0">
                <a:latin typeface="Franklin Gothic Book"/>
                <a:cs typeface="Franklin Gothic Book"/>
              </a:rPr>
              <a:t>S</a:t>
            </a:r>
            <a:r>
              <a:rPr lang="en-US" sz="4000" dirty="0" smtClean="0">
                <a:latin typeface="Franklin Gothic Book"/>
                <a:cs typeface="Franklin Gothic Book"/>
              </a:rPr>
              <a:t>tem </a:t>
            </a:r>
            <a:r>
              <a:rPr lang="en-US" sz="4000" dirty="0">
                <a:latin typeface="Franklin Gothic Book"/>
                <a:cs typeface="Franklin Gothic Book"/>
              </a:rPr>
              <a:t>C</a:t>
            </a:r>
            <a:r>
              <a:rPr lang="en-US" sz="4000" dirty="0" smtClean="0">
                <a:latin typeface="Franklin Gothic Book"/>
                <a:cs typeface="Franklin Gothic Book"/>
              </a:rPr>
              <a:t>ells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latin typeface="Franklin Gothic Book"/>
                <a:cs typeface="Franklin Gothic Book"/>
              </a:rPr>
              <a:t>Surface Antigens – “flags” that cells express on their surface to identify themselves.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latin typeface="Franklin Gothic Book"/>
                <a:cs typeface="Franklin Gothic Book"/>
              </a:rPr>
              <a:t>Transcription Factors – nuclear proteins that control what genes a cell expresses.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3048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Why are they hard to find?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267200"/>
            <a:ext cx="8229600" cy="2286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>
                <a:latin typeface="Franklin Gothic Book"/>
                <a:cs typeface="Franklin Gothic Book"/>
              </a:rPr>
              <a:t>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  <a:cs typeface="Franklin Gothic Book"/>
              </a:rPr>
              <a:t>t is difficult to get human tumor samples.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 smtClean="0">
                <a:latin typeface="Franklin Gothic Book"/>
                <a:cs typeface="Franklin Gothic Book"/>
              </a:rPr>
              <a:t>Stem cells can be different in different tissues (especially in cancer) so it’s difficult to assign permanent CSC markers.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/>
                <a:cs typeface="Franklin Gothic Book"/>
              </a:rPr>
              <a:t>Cancer cells always have genetic mutations, so they can “choose” to follow some aspects of normal organogenesis and ignore others.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7120" y="5257800"/>
            <a:ext cx="914400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035040"/>
            <a:ext cx="914400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35040"/>
            <a:ext cx="914400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4754880"/>
            <a:ext cx="914400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754880"/>
            <a:ext cx="914400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>
          <a:xfrm>
            <a:off x="2057400" y="4315419"/>
            <a:ext cx="304800" cy="457200"/>
          </a:xfrm>
          <a:prstGeom prst="straightConnector1">
            <a:avLst/>
          </a:prstGeom>
          <a:ln w="57150" cap="sq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524000" y="4315419"/>
            <a:ext cx="304800" cy="457200"/>
          </a:xfrm>
          <a:prstGeom prst="straightConnector1">
            <a:avLst/>
          </a:prstGeom>
          <a:ln w="57150" cap="sq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078480" y="4663440"/>
            <a:ext cx="533400" cy="365760"/>
          </a:xfrm>
          <a:prstGeom prst="straightConnector1">
            <a:avLst/>
          </a:prstGeom>
          <a:ln w="57150" cap="sq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078480" y="5257800"/>
            <a:ext cx="609600" cy="365760"/>
          </a:xfrm>
          <a:prstGeom prst="straightConnector1">
            <a:avLst/>
          </a:prstGeom>
          <a:ln w="57150" cap="sq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371600" y="5594746"/>
            <a:ext cx="304800" cy="457200"/>
          </a:xfrm>
          <a:prstGeom prst="straightConnector1">
            <a:avLst/>
          </a:prstGeom>
          <a:ln w="57150" cap="sq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838200" y="5594746"/>
            <a:ext cx="304800" cy="457200"/>
          </a:xfrm>
          <a:prstGeom prst="straightConnector1">
            <a:avLst/>
          </a:prstGeom>
          <a:ln w="57150" cap="sq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Stem Cells Are Immortal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2400" dirty="0" smtClean="0">
                <a:latin typeface="Franklin Gothic Book"/>
                <a:cs typeface="Franklin Gothic Book"/>
              </a:rPr>
              <a:t>What makes a cell immortal?</a:t>
            </a:r>
            <a:endParaRPr lang="en-US" sz="2400" dirty="0">
              <a:latin typeface="Franklin Gothic Book"/>
              <a:cs typeface="Franklin Gothic Book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latin typeface="Franklin Gothic Book"/>
                <a:cs typeface="Franklin Gothic Book"/>
              </a:rPr>
              <a:t>Self-renewal: the ability to make copies of yourself.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1600" y="2410419"/>
            <a:ext cx="7315200" cy="2020389"/>
            <a:chOff x="1371600" y="2410419"/>
            <a:chExt cx="7315200" cy="202038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1600" y="2410419"/>
              <a:ext cx="7315200" cy="2020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4419600" y="3657600"/>
              <a:ext cx="1295400" cy="533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7120" y="4267200"/>
            <a:ext cx="914400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Book"/>
                <a:cs typeface="Franklin Gothic Book"/>
              </a:rPr>
              <a:t>Why </a:t>
            </a:r>
            <a:r>
              <a:rPr lang="en-US" sz="4000" dirty="0" smtClean="0">
                <a:latin typeface="Franklin Gothic Book"/>
                <a:cs typeface="Franklin Gothic Book"/>
              </a:rPr>
              <a:t>does the CSC model </a:t>
            </a:r>
            <a:r>
              <a:rPr lang="en-US" dirty="0" smtClean="0">
                <a:latin typeface="Franklin Gothic Book"/>
                <a:cs typeface="Franklin Gothic Book"/>
              </a:rPr>
              <a:t>matter?</a:t>
            </a:r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Franklin Gothic Book"/>
                <a:cs typeface="Franklin Gothic Book"/>
              </a:rPr>
              <a:t>If cancers really do have their own stem cells, then we need to start designing smarter drugs to target them.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514599"/>
            <a:ext cx="6400800" cy="406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77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How would you design a drug that specifically targets cancer stem cells?</a:t>
            </a:r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16414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Book"/>
                <a:cs typeface="Franklin Gothic Book"/>
              </a:rPr>
              <a:t>Antibodies that target CSC-specific markers can teach the immune system to consider those cells as an infection (immunotherapy).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414534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Book"/>
                <a:cs typeface="Franklin Gothic Book"/>
              </a:rPr>
              <a:t>Because stem cells tend to live in places with lots of blood vessels, anti-</a:t>
            </a:r>
            <a:r>
              <a:rPr lang="en-US" sz="2400" dirty="0" err="1" smtClean="0">
                <a:latin typeface="Franklin Gothic Book"/>
                <a:cs typeface="Franklin Gothic Book"/>
              </a:rPr>
              <a:t>angiogenic</a:t>
            </a:r>
            <a:r>
              <a:rPr lang="en-US" sz="2400" dirty="0" smtClean="0">
                <a:latin typeface="Franklin Gothic Book"/>
                <a:cs typeface="Franklin Gothic Book"/>
              </a:rPr>
              <a:t> drugs (like </a:t>
            </a:r>
            <a:r>
              <a:rPr lang="en-US" sz="2400" dirty="0" err="1" smtClean="0">
                <a:latin typeface="Franklin Gothic Book"/>
                <a:cs typeface="Franklin Gothic Book"/>
              </a:rPr>
              <a:t>Avastin</a:t>
            </a:r>
            <a:r>
              <a:rPr lang="en-US" sz="2400" dirty="0" smtClean="0">
                <a:latin typeface="Franklin Gothic Book"/>
                <a:cs typeface="Franklin Gothic Book"/>
              </a:rPr>
              <a:t>) might be good at targeting them. 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Where is the stem cell field going?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4800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Franklin Gothic Book"/>
                <a:cs typeface="Franklin Gothic Book"/>
              </a:rPr>
              <a:t>Full genome sequencing now allows us to figure out entire gene networks that give stem cells their unique functions, as opposed to looking at one gene at a time.</a:t>
            </a:r>
          </a:p>
          <a:p>
            <a:pPr marL="0" indent="0" algn="ctr">
              <a:buNone/>
            </a:pPr>
            <a:endParaRPr lang="en-US" sz="2400" dirty="0" smtClean="0">
              <a:latin typeface="Franklin Gothic Book"/>
              <a:cs typeface="Franklin Gothic Book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Franklin Gothic Book"/>
                <a:cs typeface="Franklin Gothic Book"/>
              </a:rPr>
              <a:t>Dedifferentiation and </a:t>
            </a:r>
            <a:r>
              <a:rPr lang="en-US" sz="2400" dirty="0" err="1" smtClean="0">
                <a:latin typeface="Franklin Gothic Book"/>
                <a:cs typeface="Franklin Gothic Book"/>
              </a:rPr>
              <a:t>transdifferentiation</a:t>
            </a:r>
            <a:r>
              <a:rPr lang="en-US" sz="2400" dirty="0" smtClean="0">
                <a:latin typeface="Franklin Gothic Book"/>
                <a:cs typeface="Franklin Gothic Book"/>
              </a:rPr>
              <a:t> have now been observed to occur naturally in both humans and other animals, so scientists are trying to figure out when, how, and why this happens.</a:t>
            </a:r>
          </a:p>
          <a:p>
            <a:pPr marL="0" indent="0" algn="ctr">
              <a:buNone/>
            </a:pPr>
            <a:endParaRPr lang="en-US" sz="2400" dirty="0">
              <a:latin typeface="Franklin Gothic Book"/>
              <a:cs typeface="Franklin Gothic Book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Franklin Gothic Book"/>
                <a:cs typeface="Franklin Gothic Book"/>
              </a:rPr>
              <a:t>Reprogramming (</a:t>
            </a:r>
            <a:r>
              <a:rPr lang="en-US" sz="2400" dirty="0" err="1" smtClean="0">
                <a:latin typeface="Franklin Gothic Book"/>
                <a:cs typeface="Franklin Gothic Book"/>
              </a:rPr>
              <a:t>iPS</a:t>
            </a:r>
            <a:r>
              <a:rPr lang="en-US" sz="2400" dirty="0" smtClean="0">
                <a:latin typeface="Franklin Gothic Book"/>
                <a:cs typeface="Franklin Gothic Book"/>
              </a:rPr>
              <a:t> or direct) tends to introduce mutations into the genome that can be damaging, so scientists are trying to find ways to reprogram cells less invasively for clinical use.</a:t>
            </a:r>
          </a:p>
          <a:p>
            <a:pPr marL="0" indent="0" algn="ctr">
              <a:buNone/>
            </a:pPr>
            <a:endParaRPr lang="en-US" sz="2400" dirty="0">
              <a:latin typeface="Franklin Gothic Book"/>
              <a:cs typeface="Franklin Gothic Book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Franklin Gothic Book"/>
                <a:cs typeface="Franklin Gothic Book"/>
              </a:rPr>
              <a:t>And much, much more…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The End!</a:t>
            </a:r>
            <a:br>
              <a:rPr lang="en-US" dirty="0" smtClean="0">
                <a:latin typeface="Franklin Gothic Book"/>
                <a:cs typeface="Franklin Gothic Book"/>
              </a:rPr>
            </a:br>
            <a:r>
              <a:rPr lang="en-US" dirty="0">
                <a:latin typeface="Franklin Gothic Book"/>
                <a:cs typeface="Franklin Gothic Book"/>
              </a:rPr>
              <a:t/>
            </a:r>
            <a:br>
              <a:rPr lang="en-US" dirty="0">
                <a:latin typeface="Franklin Gothic Book"/>
                <a:cs typeface="Franklin Gothic Book"/>
              </a:rPr>
            </a:br>
            <a:r>
              <a:rPr lang="en-US" sz="2700" dirty="0" smtClean="0">
                <a:latin typeface="Franklin Gothic Book"/>
                <a:cs typeface="Franklin Gothic Book"/>
              </a:rPr>
              <a:t>Questions? (about anything)</a:t>
            </a:r>
            <a:br>
              <a:rPr lang="en-US" sz="2700" dirty="0" smtClean="0">
                <a:latin typeface="Franklin Gothic Book"/>
                <a:cs typeface="Franklin Gothic Book"/>
              </a:rPr>
            </a:br>
            <a:r>
              <a:rPr lang="en-US" sz="2700" dirty="0" smtClean="0">
                <a:latin typeface="Franklin Gothic Book"/>
                <a:cs typeface="Franklin Gothic Book"/>
              </a:rPr>
              <a:t>Blair – </a:t>
            </a:r>
            <a:r>
              <a:rPr lang="en-US" sz="2700" dirty="0" smtClean="0">
                <a:latin typeface="Franklin Gothic Book"/>
                <a:cs typeface="Franklin Gothic Book"/>
                <a:hlinkClick r:id="rId2"/>
              </a:rPr>
              <a:t>blairb1@stanford.edu</a:t>
            </a:r>
            <a:r>
              <a:rPr lang="en-US" sz="2700" dirty="0" smtClean="0">
                <a:latin typeface="Franklin Gothic Book"/>
                <a:cs typeface="Franklin Gothic Book"/>
              </a:rPr>
              <a:t/>
            </a:r>
            <a:br>
              <a:rPr lang="en-US" sz="2700" dirty="0" smtClean="0">
                <a:latin typeface="Franklin Gothic Book"/>
                <a:cs typeface="Franklin Gothic Book"/>
              </a:rPr>
            </a:br>
            <a:r>
              <a:rPr lang="en-US" sz="2700" dirty="0" smtClean="0">
                <a:latin typeface="Franklin Gothic Book"/>
                <a:cs typeface="Franklin Gothic Book"/>
              </a:rPr>
              <a:t>Tyler – </a:t>
            </a:r>
            <a:r>
              <a:rPr lang="en-US" sz="2700" dirty="0" smtClean="0">
                <a:latin typeface="Franklin Gothic Book"/>
                <a:cs typeface="Franklin Gothic Book"/>
                <a:hlinkClick r:id="rId3"/>
              </a:rPr>
              <a:t>tjburns@stanford.edu</a:t>
            </a:r>
            <a:r>
              <a:rPr lang="en-US" sz="2700" dirty="0" smtClean="0">
                <a:latin typeface="Franklin Gothic Book"/>
                <a:cs typeface="Franklin Gothic Book"/>
              </a:rPr>
              <a:t/>
            </a:r>
            <a:br>
              <a:rPr lang="en-US" sz="2700" dirty="0" smtClean="0">
                <a:latin typeface="Franklin Gothic Book"/>
                <a:cs typeface="Franklin Gothic Book"/>
              </a:rPr>
            </a:br>
            <a:r>
              <a:rPr lang="en-US" sz="2700" dirty="0" smtClean="0">
                <a:latin typeface="Franklin Gothic Book"/>
                <a:cs typeface="Franklin Gothic Book"/>
              </a:rPr>
              <a:t>Joe – </a:t>
            </a:r>
            <a:r>
              <a:rPr lang="en-US" sz="2700" dirty="0" smtClean="0">
                <a:latin typeface="Franklin Gothic Book"/>
                <a:cs typeface="Franklin Gothic Book"/>
                <a:hlinkClick r:id="rId4"/>
              </a:rPr>
              <a:t>yzouadah@stanford.edu</a:t>
            </a:r>
            <a:r>
              <a:rPr lang="en-US" sz="2700" dirty="0" smtClean="0">
                <a:latin typeface="Franklin Gothic Book"/>
                <a:cs typeface="Franklin Gothic Book"/>
              </a:rPr>
              <a:t/>
            </a:r>
            <a:br>
              <a:rPr lang="en-US" sz="2700" dirty="0" smtClean="0">
                <a:latin typeface="Franklin Gothic Book"/>
                <a:cs typeface="Franklin Gothic Book"/>
              </a:rPr>
            </a:br>
            <a:endParaRPr lang="en-US" sz="27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519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133600"/>
            <a:ext cx="3657600" cy="4045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What else makes a cell immortal?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400" dirty="0" smtClean="0">
                <a:latin typeface="Franklin Gothic Book"/>
                <a:cs typeface="Franklin Gothic Book"/>
              </a:rPr>
              <a:t>Unlimited Replication: the ability to divide forever.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133600"/>
            <a:ext cx="2743200" cy="227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5455" b="33845"/>
          <a:stretch/>
        </p:blipFill>
        <p:spPr bwMode="auto">
          <a:xfrm>
            <a:off x="2667000" y="4126055"/>
            <a:ext cx="2735937" cy="2503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Is there more than one type of stem cell?</a:t>
            </a:r>
            <a:br>
              <a:rPr lang="en-US" dirty="0" smtClean="0">
                <a:latin typeface="Franklin Gothic Book"/>
                <a:cs typeface="Franklin Gothic Book"/>
              </a:rPr>
            </a:br>
            <a:r>
              <a:rPr lang="en-US" dirty="0" smtClean="0">
                <a:latin typeface="Franklin Gothic Book"/>
                <a:cs typeface="Franklin Gothic Book"/>
              </a:rPr>
              <a:t>If so, how many?</a:t>
            </a:r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584" y="2986992"/>
            <a:ext cx="5686833" cy="175770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latin typeface="Franklin Gothic Book"/>
                <a:cs typeface="Franklin Gothic Book"/>
              </a:rPr>
              <a:t>YES! There are many types of stem cells, and we still haven’t even found them all…</a:t>
            </a:r>
          </a:p>
        </p:txBody>
      </p:sp>
    </p:spTree>
    <p:extLst>
      <p:ext uri="{BB962C8B-B14F-4D97-AF65-F5344CB8AC3E}">
        <p14:creationId xmlns:p14="http://schemas.microsoft.com/office/powerpoint/2010/main" val="31379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284"/>
            <a:ext cx="8229600" cy="8005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Embryonic Stem Cells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60205"/>
            <a:ext cx="8229600" cy="16353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Franklin Gothic Book"/>
                <a:cs typeface="Franklin Gothic Book"/>
              </a:rPr>
              <a:t>Embryonic stem cells are pluripotent stem cells first seen in the blastocyst</a:t>
            </a:r>
            <a:r>
              <a:rPr lang="en-US" sz="2400" dirty="0">
                <a:latin typeface="Franklin Gothic Book"/>
                <a:cs typeface="Franklin Gothic Book"/>
              </a:rPr>
              <a:t> </a:t>
            </a:r>
            <a:r>
              <a:rPr lang="en-US" sz="2400" dirty="0" smtClean="0">
                <a:latin typeface="Franklin Gothic Book"/>
                <a:cs typeface="Franklin Gothic Book"/>
              </a:rPr>
              <a:t>that can give rise to the entire organism.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pic>
        <p:nvPicPr>
          <p:cNvPr id="6" name="Picture 5" descr="pluripotent-stem-cells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"/>
          <a:stretch/>
        </p:blipFill>
        <p:spPr>
          <a:xfrm>
            <a:off x="5257800" y="2438400"/>
            <a:ext cx="3610340" cy="411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2819400"/>
            <a:ext cx="48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Franklin Gothic Book"/>
                <a:cs typeface="Franklin Gothic Book"/>
              </a:rPr>
              <a:t>[http://</a:t>
            </a:r>
            <a:r>
              <a:rPr lang="en-US" dirty="0" err="1" smtClean="0">
                <a:latin typeface="Franklin Gothic Book"/>
                <a:cs typeface="Franklin Gothic Book"/>
              </a:rPr>
              <a:t>homepages.wmich.edu</a:t>
            </a:r>
            <a:r>
              <a:rPr lang="en-US" dirty="0" smtClean="0">
                <a:latin typeface="Franklin Gothic Book"/>
                <a:cs typeface="Franklin Gothic Book"/>
              </a:rPr>
              <a:t>/~dkane1/flipbook/Flipbook%20Movie.mov]</a:t>
            </a:r>
            <a:endParaRPr lang="en-US" dirty="0">
              <a:latin typeface="Franklin Gothic Book"/>
              <a:cs typeface="Franklin Gothic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112" t="50570" r="10111" b="11633"/>
          <a:stretch/>
        </p:blipFill>
        <p:spPr>
          <a:xfrm>
            <a:off x="381000" y="4019456"/>
            <a:ext cx="4572000" cy="17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2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Franklin Gothic Book"/>
                <a:cs typeface="Franklin Gothic Book"/>
              </a:rPr>
              <a:t>The “Lineage” Concept</a:t>
            </a:r>
            <a:endParaRPr lang="en-US" sz="4000" dirty="0">
              <a:latin typeface="Franklin Gothic Book"/>
              <a:cs typeface="Franklin Gothic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18892"/>
            <a:ext cx="8229600" cy="2672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497" b="47109"/>
          <a:stretch/>
        </p:blipFill>
        <p:spPr>
          <a:xfrm>
            <a:off x="67275" y="1910525"/>
            <a:ext cx="4572000" cy="113747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86875" y="1676400"/>
            <a:ext cx="4580925" cy="1189134"/>
            <a:chOff x="4572000" y="1447800"/>
            <a:chExt cx="4580925" cy="11891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6868" t="64871" r="4311"/>
            <a:stretch/>
          </p:blipFill>
          <p:spPr>
            <a:xfrm>
              <a:off x="4580925" y="1600200"/>
              <a:ext cx="4572000" cy="103673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572000" y="1447800"/>
              <a:ext cx="609600" cy="30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28600" y="13832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Franklin Gothic Book"/>
                <a:cs typeface="Franklin Gothic Book"/>
              </a:rPr>
              <a:t>Caenorhabditis</a:t>
            </a:r>
            <a:r>
              <a:rPr lang="en-US" i="1" dirty="0" smtClean="0">
                <a:latin typeface="Franklin Gothic Book"/>
                <a:cs typeface="Franklin Gothic Book"/>
              </a:rPr>
              <a:t> </a:t>
            </a:r>
            <a:r>
              <a:rPr lang="en-US" i="1" dirty="0" err="1" smtClean="0">
                <a:latin typeface="Franklin Gothic Book"/>
                <a:cs typeface="Franklin Gothic Book"/>
              </a:rPr>
              <a:t>Elegans</a:t>
            </a:r>
            <a:endParaRPr lang="en-US" i="1" dirty="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 descr="blood stem cell line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53" r="-17853" b="7143"/>
          <a:stretch>
            <a:fillRect/>
          </a:stretch>
        </p:blipFill>
        <p:spPr>
          <a:xfrm>
            <a:off x="3352800" y="2286000"/>
            <a:ext cx="5486400" cy="2801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1832"/>
            <a:ext cx="8229600" cy="75537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Adult Stem Cells in the Blood</a:t>
            </a:r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58" y="1239668"/>
            <a:ext cx="8214229" cy="9701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Franklin Gothic Book"/>
                <a:cs typeface="Franklin Gothic Book"/>
              </a:rPr>
              <a:t>Hematopoietic stem cells give rise to all red and white blood cells and platelets.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pic>
        <p:nvPicPr>
          <p:cNvPr id="8" name="Content Placeholder 5" descr="bone marrow femu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r="8694"/>
          <a:stretch>
            <a:fillRect/>
          </a:stretch>
        </p:blipFill>
        <p:spPr>
          <a:xfrm>
            <a:off x="7315200" y="5092281"/>
            <a:ext cx="1371600" cy="15371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10" y="3810000"/>
            <a:ext cx="4312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Franklin Gothic Book"/>
                <a:cs typeface="Franklin Gothic Book"/>
              </a:rPr>
              <a:t>[http://</a:t>
            </a:r>
            <a:r>
              <a:rPr lang="en-US" dirty="0" err="1" smtClean="0">
                <a:latin typeface="Franklin Gothic Book"/>
                <a:cs typeface="Franklin Gothic Book"/>
              </a:rPr>
              <a:t>www.youtube.com</a:t>
            </a:r>
            <a:r>
              <a:rPr lang="en-US" dirty="0" smtClean="0">
                <a:latin typeface="Franklin Gothic Book"/>
                <a:cs typeface="Franklin Gothic Book"/>
              </a:rPr>
              <a:t>/</a:t>
            </a:r>
            <a:r>
              <a:rPr lang="en-US" dirty="0" err="1" smtClean="0">
                <a:latin typeface="Franklin Gothic Book"/>
                <a:cs typeface="Franklin Gothic Book"/>
              </a:rPr>
              <a:t>watch?v</a:t>
            </a:r>
            <a:r>
              <a:rPr lang="en-US" dirty="0" smtClean="0">
                <a:latin typeface="Franklin Gothic Book"/>
                <a:cs typeface="Franklin Gothic Book"/>
              </a:rPr>
              <a:t>=mUcE1Y_bOQE]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8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1832"/>
            <a:ext cx="8229600" cy="75537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Adult Stem Cells in the Intestine</a:t>
            </a:r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58" y="1295400"/>
            <a:ext cx="8516594" cy="121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Franklin Gothic Book"/>
                <a:cs typeface="Franklin Gothic Book"/>
              </a:rPr>
              <a:t>Intestinal stem cells maintain and repair intestinal tissue – </a:t>
            </a:r>
            <a:r>
              <a:rPr lang="en-US" sz="2400" dirty="0">
                <a:latin typeface="Franklin Gothic Book"/>
                <a:cs typeface="Franklin Gothic Book"/>
              </a:rPr>
              <a:t>t</a:t>
            </a:r>
            <a:r>
              <a:rPr lang="en-US" sz="2400" dirty="0" smtClean="0">
                <a:latin typeface="Franklin Gothic Book"/>
                <a:cs typeface="Franklin Gothic Book"/>
              </a:rPr>
              <a:t>hey are the most rapidly dividing stem cells in the human body.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620" y="3657600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[http://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/>
              <a:t>=</a:t>
            </a:r>
            <a:r>
              <a:rPr lang="en-US" dirty="0" smtClean="0"/>
              <a:t>mUcE1Y_bOQE]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191000" y="2209800"/>
            <a:ext cx="4876800" cy="4572000"/>
            <a:chOff x="4191000" y="2209800"/>
            <a:chExt cx="4876800" cy="4572000"/>
          </a:xfrm>
        </p:grpSpPr>
        <p:pic>
          <p:nvPicPr>
            <p:cNvPr id="4" name="Picture 3" descr="nrg1840-f1.jpe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46" b="6198"/>
            <a:stretch/>
          </p:blipFill>
          <p:spPr>
            <a:xfrm>
              <a:off x="4302622" y="2209800"/>
              <a:ext cx="4765178" cy="4572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191000" y="2209800"/>
              <a:ext cx="381000" cy="22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10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806</Words>
  <Application>Microsoft Macintosh PowerPoint</Application>
  <PresentationFormat>On-screen Show (4:3)</PresentationFormat>
  <Paragraphs>95</Paragraphs>
  <Slides>33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Stem Cells in Life and Disease Immortality Inside You</vt:lpstr>
      <vt:lpstr>What do you think a stem cell is? (discuss with people around you)</vt:lpstr>
      <vt:lpstr>Stem Cells Are Immortal</vt:lpstr>
      <vt:lpstr>What else makes a cell immortal?</vt:lpstr>
      <vt:lpstr>Is there more than one type of stem cell? If so, how many?</vt:lpstr>
      <vt:lpstr>Embryonic Stem Cells</vt:lpstr>
      <vt:lpstr>The “Lineage” Concept</vt:lpstr>
      <vt:lpstr>Adult Stem Cells in the Blood</vt:lpstr>
      <vt:lpstr>Adult Stem Cells in the Intestine</vt:lpstr>
      <vt:lpstr>Adult Stem Cells in the Brain</vt:lpstr>
      <vt:lpstr>Neural Stem Cells Serve Memory Functions</vt:lpstr>
      <vt:lpstr>They Are Important in Olfaction (smell)</vt:lpstr>
      <vt:lpstr>They Can be Influenced by Diet and Exercise</vt:lpstr>
      <vt:lpstr>They Can Sometimes De- and Trans-differentiate</vt:lpstr>
      <vt:lpstr>Degenerative Diseases  Alzheimer’s disease Parkinson’s disease</vt:lpstr>
      <vt:lpstr>Alzheimer’s Disease</vt:lpstr>
      <vt:lpstr>Symptoms</vt:lpstr>
      <vt:lpstr>Parkinson’s Disease</vt:lpstr>
      <vt:lpstr>Regeneration: Non-Human Examples</vt:lpstr>
      <vt:lpstr>Humans can’t naturally regenerate as well as some animals can, so how would you design a regenerative therapy for degenerative diseases like Alzheimer’s and Parkinson’s?</vt:lpstr>
      <vt:lpstr>Treating Humans with Stem Cells</vt:lpstr>
      <vt:lpstr>Induced Pluripotent Stem Cells (“iPS”)</vt:lpstr>
      <vt:lpstr>How do you make them?</vt:lpstr>
      <vt:lpstr>Problems with iPS</vt:lpstr>
      <vt:lpstr>Direct Reprogramming</vt:lpstr>
      <vt:lpstr>Examples of Direct Reprogramming</vt:lpstr>
      <vt:lpstr>Overproliferative Diseases  Cancer</vt:lpstr>
      <vt:lpstr>Stem Cells in Cancer</vt:lpstr>
      <vt:lpstr>Finding Cancer Stem Cells</vt:lpstr>
      <vt:lpstr>Why does the CSC model matter?</vt:lpstr>
      <vt:lpstr>How would you design a drug that specifically targets cancer stem cells?</vt:lpstr>
      <vt:lpstr>Where is the stem cell field going?</vt:lpstr>
      <vt:lpstr>The End!  Questions? (about anything) Blair – blairb1@stanford.edu Tyler – tjburns@stanford.edu Joe – yzouadah@stanford.edu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Cells in Life and Disease: Immortality Inside You</dc:title>
  <dc:creator>yzouadah</dc:creator>
  <cp:lastModifiedBy>Joe Ouadah</cp:lastModifiedBy>
  <cp:revision>35</cp:revision>
  <dcterms:created xsi:type="dcterms:W3CDTF">2011-10-28T21:13:23Z</dcterms:created>
  <dcterms:modified xsi:type="dcterms:W3CDTF">2012-04-24T02:38:12Z</dcterms:modified>
</cp:coreProperties>
</file>