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93" r:id="rId4"/>
    <p:sldId id="274" r:id="rId5"/>
    <p:sldId id="257" r:id="rId6"/>
    <p:sldId id="258" r:id="rId7"/>
    <p:sldId id="259" r:id="rId8"/>
    <p:sldId id="264" r:id="rId9"/>
    <p:sldId id="263" r:id="rId10"/>
    <p:sldId id="262" r:id="rId11"/>
    <p:sldId id="265" r:id="rId12"/>
    <p:sldId id="275" r:id="rId13"/>
    <p:sldId id="278" r:id="rId14"/>
    <p:sldId id="276" r:id="rId15"/>
    <p:sldId id="279" r:id="rId16"/>
    <p:sldId id="277" r:id="rId17"/>
    <p:sldId id="273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5" r:id="rId26"/>
    <p:sldId id="290" r:id="rId27"/>
    <p:sldId id="286" r:id="rId28"/>
    <p:sldId id="287" r:id="rId29"/>
    <p:sldId id="288" r:id="rId30"/>
    <p:sldId id="289" r:id="rId31"/>
    <p:sldId id="280" r:id="rId32"/>
    <p:sldId id="283" r:id="rId33"/>
    <p:sldId id="284" r:id="rId34"/>
    <p:sldId id="281" r:id="rId35"/>
    <p:sldId id="282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712" y="-80"/>
      </p:cViewPr>
      <p:guideLst>
        <p:guide orient="horz" pos="1870"/>
        <p:guide pos="2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6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8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2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0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5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DBA9-5F89-5149-B312-CA2FBBCBC2F9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5D34-EC28-6E4D-BD81-C3C50F69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cademy.com/tracks/python" TargetMode="External"/><Relationship Id="rId4" Type="http://schemas.openxmlformats.org/officeDocument/2006/relationships/hyperlink" Target="http://rosalind.info/problems/list-view/?location=python-villag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pythonthehardway.org/book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agram.com/developer/" TargetMode="Externa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demy.com/java-tutorial" TargetMode="External"/><Relationship Id="rId3" Type="http://schemas.openxmlformats.org/officeDocument/2006/relationships/hyperlink" Target="https://www.youtube.com/playlist?list=PLDAA5DE54FB5215E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.learncodethehardway.org/book/" TargetMode="External"/><Relationship Id="rId4" Type="http://schemas.openxmlformats.org/officeDocument/2006/relationships/hyperlink" Target="http://www.cprogramming.com/tutorial/c-tutorial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arn-c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376" y="1221682"/>
            <a:ext cx="517466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Beginner’s Guide to the World of Programming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376" y="3447848"/>
            <a:ext cx="505026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Stanford SPLASH</a:t>
            </a:r>
          </a:p>
          <a:p>
            <a:r>
              <a:rPr lang="en-US" dirty="0" smtClean="0"/>
              <a:t>November 8-9, 2014</a:t>
            </a:r>
          </a:p>
          <a:p>
            <a:r>
              <a:rPr lang="en-US" dirty="0" smtClean="0"/>
              <a:t>Instructors: Evan Boyle and Jessica Ribado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74" y="890211"/>
            <a:ext cx="2896525" cy="50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have? Lots of text</a:t>
            </a:r>
            <a:endParaRPr lang="en-US" dirty="0"/>
          </a:p>
        </p:txBody>
      </p:sp>
      <p:pic>
        <p:nvPicPr>
          <p:cNvPr id="4" name="Content Placeholder 3" descr="Screenshot 2014-11-05 12.21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57" b="-47657"/>
          <a:stretch>
            <a:fillRect/>
          </a:stretch>
        </p:blipFill>
        <p:spPr>
          <a:xfrm>
            <a:off x="457200" y="44132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3950984"/>
            <a:ext cx="8229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data is in a nested structure:</a:t>
            </a:r>
          </a:p>
          <a:p>
            <a:r>
              <a:rPr lang="en-US" dirty="0" smtClean="0"/>
              <a:t>&gt;text</a:t>
            </a:r>
          </a:p>
          <a:p>
            <a:r>
              <a:rPr lang="en-US" dirty="0"/>
              <a:t>	</a:t>
            </a:r>
            <a:r>
              <a:rPr lang="en-US" dirty="0" smtClean="0"/>
              <a:t>&gt;tweet content</a:t>
            </a:r>
          </a:p>
          <a:p>
            <a:r>
              <a:rPr lang="en-US" dirty="0" smtClean="0"/>
              <a:t>&gt;entities</a:t>
            </a:r>
          </a:p>
          <a:p>
            <a:r>
              <a:rPr lang="en-US" dirty="0"/>
              <a:t>	</a:t>
            </a:r>
            <a:r>
              <a:rPr lang="en-US" dirty="0" smtClean="0"/>
              <a:t>&gt;</a:t>
            </a:r>
            <a:r>
              <a:rPr lang="en-US" dirty="0" err="1" smtClean="0"/>
              <a:t>hashtags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&gt;list of words tagged with ‘#’ in tweet</a:t>
            </a:r>
          </a:p>
          <a:p>
            <a:r>
              <a:rPr lang="en-US" dirty="0"/>
              <a:t>	</a:t>
            </a:r>
            <a:r>
              <a:rPr lang="en-US" dirty="0" smtClean="0"/>
              <a:t>&gt;</a:t>
            </a:r>
            <a:r>
              <a:rPr lang="en-US" dirty="0" err="1" smtClean="0"/>
              <a:t>urls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&gt;links posted in the tweet</a:t>
            </a:r>
          </a:p>
          <a:p>
            <a:r>
              <a:rPr lang="en-US" dirty="0"/>
              <a:t>	</a:t>
            </a:r>
            <a:r>
              <a:rPr lang="en-US" dirty="0" smtClean="0"/>
              <a:t>&gt;</a:t>
            </a:r>
            <a:r>
              <a:rPr lang="en-US" dirty="0" err="1" smtClean="0"/>
              <a:t>retweeted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&gt;whether or not the tweet is a ‘</a:t>
            </a:r>
            <a:r>
              <a:rPr lang="en-US" dirty="0" err="1" smtClean="0"/>
              <a:t>retweet</a:t>
            </a:r>
            <a:r>
              <a:rPr lang="en-US" dirty="0" smtClean="0"/>
              <a:t>,’ reposted from another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2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1041"/>
          </a:xfrm>
        </p:spPr>
        <p:txBody>
          <a:bodyPr>
            <a:normAutofit/>
          </a:bodyPr>
          <a:lstStyle/>
          <a:p>
            <a:r>
              <a:rPr lang="en-US" dirty="0" smtClean="0"/>
              <a:t>A simple scripting language</a:t>
            </a:r>
          </a:p>
          <a:p>
            <a:pPr lvl="1"/>
            <a:r>
              <a:rPr lang="en-US" dirty="0" smtClean="0"/>
              <a:t>considered as a backend for most web applications</a:t>
            </a:r>
          </a:p>
          <a:p>
            <a:pPr lvl="1"/>
            <a:r>
              <a:rPr lang="en-US" dirty="0" smtClean="0"/>
              <a:t>but has poor control over privacy</a:t>
            </a:r>
          </a:p>
          <a:p>
            <a:r>
              <a:rPr lang="en-US" dirty="0" smtClean="0"/>
              <a:t>Uses classes, functions, data structures and variables to model environments or series of events</a:t>
            </a:r>
          </a:p>
          <a:p>
            <a:r>
              <a:rPr lang="en-US" dirty="0" smtClean="0"/>
              <a:t>Don’t be afraid of new terms – things in Python tend to make intuitive sense</a:t>
            </a:r>
          </a:p>
        </p:txBody>
      </p:sp>
    </p:spTree>
    <p:extLst>
      <p:ext uri="{BB962C8B-B14F-4D97-AF65-F5344CB8AC3E}">
        <p14:creationId xmlns:p14="http://schemas.microsoft.com/office/powerpoint/2010/main" val="345727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716" cy="4525963"/>
          </a:xfrm>
        </p:spPr>
        <p:txBody>
          <a:bodyPr/>
          <a:lstStyle/>
          <a:p>
            <a:r>
              <a:rPr lang="en-US" dirty="0" smtClean="0"/>
              <a:t>There are many resources online</a:t>
            </a:r>
          </a:p>
          <a:p>
            <a:pPr lvl="1"/>
            <a:r>
              <a:rPr lang="en-US" dirty="0" smtClean="0"/>
              <a:t>Learn Python the Hard Way</a:t>
            </a:r>
          </a:p>
          <a:p>
            <a:pPr lvl="2"/>
            <a:r>
              <a:rPr lang="en-US" dirty="0" smtClean="0">
                <a:hlinkClick r:id="rId2"/>
              </a:rPr>
              <a:t>http://learnpythonthehardway.org/book/</a:t>
            </a:r>
            <a:endParaRPr lang="en-US" dirty="0" smtClean="0"/>
          </a:p>
          <a:p>
            <a:pPr lvl="1"/>
            <a:r>
              <a:rPr lang="en-US" dirty="0" err="1" smtClean="0"/>
              <a:t>Codecademy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http://www.codecademy.com/tracks/python</a:t>
            </a:r>
            <a:endParaRPr lang="en-US" dirty="0" smtClean="0"/>
          </a:p>
          <a:p>
            <a:pPr lvl="1"/>
            <a:r>
              <a:rPr lang="en-US" dirty="0" smtClean="0"/>
              <a:t>Rosalind (learn by solving bioinformatics problems)</a:t>
            </a:r>
          </a:p>
          <a:p>
            <a:pPr lvl="2"/>
            <a:r>
              <a:rPr lang="en-US" dirty="0" smtClean="0">
                <a:hlinkClick r:id="rId4"/>
              </a:rPr>
              <a:t>http://rosalind.info/problems/list-view/?location=python-village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5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Python</a:t>
            </a:r>
            <a:endParaRPr lang="en-US" dirty="0"/>
          </a:p>
        </p:txBody>
      </p:sp>
      <p:pic>
        <p:nvPicPr>
          <p:cNvPr id="4" name="Content Placeholder 3" descr="Screenshot 2014-11-06 00.55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45" b="-5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41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good options for saving and manipulating code (in my order of preference)</a:t>
            </a:r>
          </a:p>
          <a:p>
            <a:pPr lvl="1"/>
            <a:r>
              <a:rPr lang="en-US" dirty="0" smtClean="0"/>
              <a:t>Sublime text (unlimited free trial available)</a:t>
            </a:r>
          </a:p>
          <a:p>
            <a:pPr lvl="1"/>
            <a:r>
              <a:rPr lang="en-US" dirty="0" smtClean="0"/>
              <a:t>Notepad++</a:t>
            </a:r>
          </a:p>
          <a:p>
            <a:pPr lvl="1"/>
            <a:r>
              <a:rPr lang="en-US" dirty="0" err="1" smtClean="0"/>
              <a:t>Xcode</a:t>
            </a:r>
            <a:r>
              <a:rPr lang="en-US" dirty="0" smtClean="0"/>
              <a:t> (Mac)</a:t>
            </a:r>
          </a:p>
          <a:p>
            <a:pPr lvl="1"/>
            <a:r>
              <a:rPr lang="en-US" dirty="0" err="1" smtClean="0"/>
              <a:t>TextWrangler</a:t>
            </a:r>
            <a:r>
              <a:rPr lang="en-US" dirty="0" smtClean="0"/>
              <a:t> (Mac)</a:t>
            </a:r>
          </a:p>
          <a:p>
            <a:pPr lvl="1"/>
            <a:r>
              <a:rPr lang="en-US" dirty="0" err="1" smtClean="0"/>
              <a:t>TextEdit</a:t>
            </a:r>
            <a:r>
              <a:rPr lang="en-US" dirty="0" smtClean="0"/>
              <a:t> (Mac)</a:t>
            </a:r>
          </a:p>
          <a:p>
            <a:pPr lvl="1"/>
            <a:r>
              <a:rPr lang="en-US" dirty="0" smtClean="0"/>
              <a:t>Notepad (don’t use Notepad)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8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Reference</a:t>
            </a:r>
            <a:endParaRPr lang="en-US" dirty="0"/>
          </a:p>
        </p:txBody>
      </p:sp>
      <p:pic>
        <p:nvPicPr>
          <p:cNvPr id="4" name="Content Placeholder 3" descr="Screenshot 2014-11-06 00.57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9" b="-2439"/>
          <a:stretch>
            <a:fillRect/>
          </a:stretch>
        </p:blipFill>
        <p:spPr>
          <a:xfrm>
            <a:off x="457200" y="20448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65917" y="1376712"/>
            <a:ext cx="641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YOU LEARN THE BASICS, the Python library is a great way to review functions and learn new things about what Python can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0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in Python</a:t>
            </a:r>
            <a:endParaRPr lang="en-US" dirty="0"/>
          </a:p>
        </p:txBody>
      </p:sp>
      <p:pic>
        <p:nvPicPr>
          <p:cNvPr id="4" name="Content Placeholder 3" descr="Screenshot 2014-11-05 15.33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" b="5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824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in Python</a:t>
            </a:r>
            <a:endParaRPr lang="en-US" dirty="0"/>
          </a:p>
        </p:txBody>
      </p:sp>
      <p:pic>
        <p:nvPicPr>
          <p:cNvPr id="4" name="Content Placeholder 3" descr="Screenshot 2014-11-05 14.59.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4" b="53751"/>
          <a:stretch/>
        </p:blipFill>
        <p:spPr>
          <a:xfrm>
            <a:off x="457200" y="1600200"/>
            <a:ext cx="8229600" cy="2103649"/>
          </a:xfrm>
        </p:spPr>
      </p:pic>
      <p:sp>
        <p:nvSpPr>
          <p:cNvPr id="5" name="TextBox 4"/>
          <p:cNvSpPr txBox="1"/>
          <p:nvPr/>
        </p:nvSpPr>
        <p:spPr>
          <a:xfrm>
            <a:off x="1225496" y="3891981"/>
            <a:ext cx="669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Python can run in a terminal interactively</a:t>
            </a:r>
          </a:p>
          <a:p>
            <a:pPr algn="ctr"/>
            <a:r>
              <a:rPr lang="en-US" dirty="0" smtClean="0"/>
              <a:t>Here I am parsing the nested Twitter structure using the </a:t>
            </a:r>
            <a:r>
              <a:rPr lang="en-US" dirty="0" err="1" smtClean="0"/>
              <a:t>json</a:t>
            </a:r>
            <a:r>
              <a:rPr lang="en-US" dirty="0" smtClean="0"/>
              <a:t>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Python</a:t>
            </a:r>
            <a:endParaRPr lang="en-US" dirty="0"/>
          </a:p>
        </p:txBody>
      </p:sp>
      <p:pic>
        <p:nvPicPr>
          <p:cNvPr id="4" name="Content Placeholder 3" descr="Screenshot 2014-11-05 14.59.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3" b="25239"/>
          <a:stretch/>
        </p:blipFill>
        <p:spPr>
          <a:xfrm>
            <a:off x="457200" y="1600200"/>
            <a:ext cx="8229600" cy="3314749"/>
          </a:xfrm>
        </p:spPr>
      </p:pic>
      <p:sp>
        <p:nvSpPr>
          <p:cNvPr id="3" name="TextBox 2"/>
          <p:cNvSpPr txBox="1"/>
          <p:nvPr/>
        </p:nvSpPr>
        <p:spPr>
          <a:xfrm>
            <a:off x="654264" y="5191480"/>
            <a:ext cx="597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message at the end of the file! What happened?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384" y="4728819"/>
            <a:ext cx="2616988" cy="17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7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in Python</a:t>
            </a:r>
            <a:endParaRPr lang="en-US" dirty="0"/>
          </a:p>
        </p:txBody>
      </p:sp>
      <p:pic>
        <p:nvPicPr>
          <p:cNvPr id="4" name="Content Placeholder 3" descr="Screenshot 2014-11-05 14.59.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3" b="-228"/>
          <a:stretch/>
        </p:blipFill>
        <p:spPr>
          <a:xfrm>
            <a:off x="457200" y="1600200"/>
            <a:ext cx="8229600" cy="4396508"/>
          </a:xfrm>
        </p:spPr>
      </p:pic>
      <p:sp>
        <p:nvSpPr>
          <p:cNvPr id="3" name="TextBox 2"/>
          <p:cNvSpPr txBox="1"/>
          <p:nvPr/>
        </p:nvSpPr>
        <p:spPr>
          <a:xfrm>
            <a:off x="2196706" y="6161324"/>
            <a:ext cx="475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I’m counting up the words in the 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6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Programming 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Statements</a:t>
            </a:r>
          </a:p>
          <a:p>
            <a:pPr lvl="1"/>
            <a:r>
              <a:rPr lang="en-US" dirty="0" smtClean="0"/>
              <a:t>Basic unit </a:t>
            </a:r>
            <a:r>
              <a:rPr lang="en-US" dirty="0"/>
              <a:t>of </a:t>
            </a:r>
            <a:r>
              <a:rPr lang="en-US" dirty="0" smtClean="0"/>
              <a:t>code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line of code that does </a:t>
            </a:r>
            <a:r>
              <a:rPr lang="en-US" dirty="0" smtClean="0"/>
              <a:t>something</a:t>
            </a:r>
            <a:endParaRPr lang="en-US" dirty="0"/>
          </a:p>
          <a:p>
            <a:pPr lvl="1"/>
            <a:r>
              <a:rPr lang="en-US" dirty="0" smtClean="0"/>
              <a:t>Example: print “Hello world!”</a:t>
            </a:r>
          </a:p>
          <a:p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Store information</a:t>
            </a:r>
          </a:p>
          <a:p>
            <a:pPr lvl="1"/>
            <a:r>
              <a:rPr lang="en-US" dirty="0" smtClean="0"/>
              <a:t>Example: x </a:t>
            </a:r>
            <a:r>
              <a:rPr lang="en-US" dirty="0"/>
              <a:t>= </a:t>
            </a:r>
            <a:r>
              <a:rPr lang="en-US" dirty="0" smtClean="0"/>
              <a:t>17</a:t>
            </a:r>
          </a:p>
          <a:p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Term with a very specific meaning that cannot be used for anything else</a:t>
            </a:r>
          </a:p>
          <a:p>
            <a:pPr lvl="1"/>
            <a:r>
              <a:rPr lang="en-US" dirty="0" smtClean="0"/>
              <a:t>Examples: print, import, export,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9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in Python</a:t>
            </a:r>
            <a:endParaRPr lang="en-US" dirty="0"/>
          </a:p>
        </p:txBody>
      </p:sp>
      <p:pic>
        <p:nvPicPr>
          <p:cNvPr id="4" name="Content Placeholder 3" descr="Screenshot 2014-11-05 15.00.0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37971" b="51806"/>
          <a:stretch/>
        </p:blipFill>
        <p:spPr>
          <a:xfrm>
            <a:off x="304333" y="1704946"/>
            <a:ext cx="8557095" cy="3409893"/>
          </a:xfrm>
        </p:spPr>
      </p:pic>
      <p:sp>
        <p:nvSpPr>
          <p:cNvPr id="5" name="TextBox 4"/>
          <p:cNvSpPr txBox="1"/>
          <p:nvPr/>
        </p:nvSpPr>
        <p:spPr>
          <a:xfrm>
            <a:off x="555644" y="5314729"/>
            <a:ext cx="803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I’m sorting by the word frequency and printing out the most common words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334" y="4454541"/>
            <a:ext cx="2082720" cy="272276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0332" y="5867367"/>
            <a:ext cx="27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California?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5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in Python</a:t>
            </a:r>
            <a:endParaRPr lang="en-US" dirty="0"/>
          </a:p>
        </p:txBody>
      </p:sp>
      <p:pic>
        <p:nvPicPr>
          <p:cNvPr id="4" name="Content Placeholder 3" descr="Screenshot 2014-11-05 15.00.0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" b="-584"/>
          <a:stretch/>
        </p:blipFill>
        <p:spPr>
          <a:xfrm>
            <a:off x="457200" y="1775496"/>
            <a:ext cx="8229600" cy="4244730"/>
          </a:xfrm>
        </p:spPr>
      </p:pic>
      <p:sp>
        <p:nvSpPr>
          <p:cNvPr id="5" name="Rounded Rectangle 4"/>
          <p:cNvSpPr/>
          <p:nvPr/>
        </p:nvSpPr>
        <p:spPr>
          <a:xfrm>
            <a:off x="7015642" y="5169956"/>
            <a:ext cx="1671158" cy="613265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0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time news!</a:t>
            </a:r>
            <a:endParaRPr lang="en-US" dirty="0"/>
          </a:p>
        </p:txBody>
      </p:sp>
      <p:pic>
        <p:nvPicPr>
          <p:cNvPr id="4" name="Content Placeholder 3" descr="Screenshot 2014-11-05 15.28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2" b="-4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772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later on Google News</a:t>
            </a:r>
            <a:endParaRPr lang="en-US" dirty="0"/>
          </a:p>
        </p:txBody>
      </p:sp>
      <p:pic>
        <p:nvPicPr>
          <p:cNvPr id="4" name="Content Placeholder 3" descr="Screenshot 2014-11-05 15.30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3" b="-3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75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15992" cy="4525963"/>
          </a:xfrm>
        </p:spPr>
        <p:txBody>
          <a:bodyPr/>
          <a:lstStyle/>
          <a:p>
            <a:r>
              <a:rPr lang="en-US" dirty="0" smtClean="0"/>
              <a:t>Pictures contain the same information as tweets</a:t>
            </a:r>
          </a:p>
          <a:p>
            <a:r>
              <a:rPr lang="en-US" dirty="0" smtClean="0"/>
              <a:t>However, you can analyze your own data</a:t>
            </a:r>
          </a:p>
          <a:p>
            <a:r>
              <a:rPr lang="en-US" dirty="0" smtClean="0"/>
              <a:t>This time – in R/R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5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R/R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powerful language and environment for statistical computing and graphics</a:t>
            </a:r>
          </a:p>
          <a:p>
            <a:r>
              <a:rPr lang="en-US" dirty="0" smtClean="0"/>
              <a:t>The main </a:t>
            </a:r>
            <a:r>
              <a:rPr lang="en-US" dirty="0"/>
              <a:t>advantages of R are the fact that </a:t>
            </a:r>
            <a:r>
              <a:rPr lang="en-US" dirty="0" smtClean="0"/>
              <a:t>R is:</a:t>
            </a:r>
          </a:p>
          <a:p>
            <a:pPr lvl="1"/>
            <a:r>
              <a:rPr lang="en-US" dirty="0" smtClean="0"/>
              <a:t> Freeware 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There </a:t>
            </a:r>
            <a:r>
              <a:rPr lang="en-US" dirty="0"/>
              <a:t>is a lot of </a:t>
            </a:r>
            <a:r>
              <a:rPr lang="en-US" dirty="0" smtClean="0"/>
              <a:t>help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available online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Modules are written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by other people that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can easily be downloaded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461" y="3426947"/>
            <a:ext cx="3613439" cy="21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2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80414"/>
            <a:ext cx="3823320" cy="4708526"/>
          </a:xfrm>
        </p:spPr>
        <p:txBody>
          <a:bodyPr>
            <a:normAutofit fontScale="92500"/>
          </a:bodyPr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work with the </a:t>
            </a:r>
            <a:r>
              <a:rPr lang="en-US" dirty="0" err="1"/>
              <a:t>Instagram</a:t>
            </a:r>
            <a:r>
              <a:rPr lang="en-US" dirty="0"/>
              <a:t> </a:t>
            </a:r>
            <a:r>
              <a:rPr lang="en-US" dirty="0" smtClean="0"/>
              <a:t>API go to: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://instagram.com/developer/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/>
              <a:t>on </a:t>
            </a:r>
            <a:r>
              <a:rPr lang="en-US" dirty="0" smtClean="0"/>
              <a:t>“Register </a:t>
            </a:r>
            <a:r>
              <a:rPr lang="en-US" dirty="0"/>
              <a:t>Your </a:t>
            </a:r>
            <a:r>
              <a:rPr lang="en-US" dirty="0" smtClean="0"/>
              <a:t>Application” </a:t>
            </a:r>
            <a:r>
              <a:rPr lang="en-US" dirty="0"/>
              <a:t>and go through the login.</a:t>
            </a:r>
          </a:p>
        </p:txBody>
      </p:sp>
      <p:pic>
        <p:nvPicPr>
          <p:cNvPr id="4" name="Picture 3" descr="Screen Shot 2014-11-06 at 2.58.4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31" y="1669465"/>
            <a:ext cx="4716678" cy="37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46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cont.</a:t>
            </a:r>
            <a:endParaRPr lang="en-US" dirty="0"/>
          </a:p>
        </p:txBody>
      </p:sp>
      <p:pic>
        <p:nvPicPr>
          <p:cNvPr id="4" name="Content Placeholder 3" descr="Screen Shot 2014-11-06 at 3.06.57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30" b="-11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414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user and download data</a:t>
            </a:r>
            <a:endParaRPr lang="en-US" dirty="0"/>
          </a:p>
        </p:txBody>
      </p:sp>
      <p:pic>
        <p:nvPicPr>
          <p:cNvPr id="4" name="Content Placeholder 3" descr="Screen Shot 2014-11-06 at 3.17.42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" b="2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963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Visualizing your </a:t>
            </a:r>
            <a:r>
              <a:rPr lang="en-US" dirty="0" err="1" smtClean="0"/>
              <a:t>Instagram</a:t>
            </a:r>
            <a:r>
              <a:rPr lang="en-US" dirty="0" smtClean="0"/>
              <a:t> popularity</a:t>
            </a:r>
            <a:endParaRPr lang="en-US" dirty="0"/>
          </a:p>
        </p:txBody>
      </p:sp>
      <p:pic>
        <p:nvPicPr>
          <p:cNvPr id="4" name="Content Placeholder 3" descr="Screen Shot 2014-11-06 at 3.19.22 PM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86" b="-7486"/>
          <a:stretch/>
        </p:blipFill>
        <p:spPr>
          <a:xfrm>
            <a:off x="1591317" y="1348048"/>
            <a:ext cx="6428852" cy="888448"/>
          </a:xfrm>
        </p:spPr>
      </p:pic>
      <p:pic>
        <p:nvPicPr>
          <p:cNvPr id="6" name="Picture 5" descr="Screen Shot 2014-11-06 at 3.23.21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" y="2278220"/>
            <a:ext cx="7020162" cy="35498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5223" y="5948476"/>
            <a:ext cx="4249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Conclusion: I am not very cool on </a:t>
            </a:r>
            <a:r>
              <a:rPr lang="en-US" dirty="0" err="1" smtClean="0"/>
              <a:t>Instagram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0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00" y="274638"/>
            <a:ext cx="6953800" cy="695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</a:p>
          <a:p>
            <a:r>
              <a:rPr lang="en-US" dirty="0" smtClean="0"/>
              <a:t>What information do tweets contain?</a:t>
            </a:r>
          </a:p>
          <a:p>
            <a:r>
              <a:rPr lang="en-US" dirty="0" smtClean="0"/>
              <a:t>Why would Twitter data useful?</a:t>
            </a:r>
          </a:p>
          <a:p>
            <a:endParaRPr lang="en-US" dirty="0" smtClean="0"/>
          </a:p>
          <a:p>
            <a:r>
              <a:rPr lang="en-US" dirty="0" smtClean="0"/>
              <a:t>Where would you go to access Twitter data?</a:t>
            </a:r>
          </a:p>
          <a:p>
            <a:r>
              <a:rPr lang="en-US" dirty="0" smtClean="0"/>
              <a:t>What if you needed to look through hundreds or thousands of tweets?</a:t>
            </a:r>
          </a:p>
        </p:txBody>
      </p:sp>
    </p:spTree>
    <p:extLst>
      <p:ext uri="{BB962C8B-B14F-4D97-AF65-F5344CB8AC3E}">
        <p14:creationId xmlns:p14="http://schemas.microsoft.com/office/powerpoint/2010/main" val="71627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&amp;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95121"/>
          </a:xfrm>
        </p:spPr>
        <p:txBody>
          <a:bodyPr>
            <a:normAutofit/>
          </a:bodyPr>
          <a:lstStyle/>
          <a:p>
            <a:r>
              <a:rPr lang="en-US" dirty="0" smtClean="0"/>
              <a:t>Java is a more advanced language. It features:</a:t>
            </a:r>
          </a:p>
          <a:p>
            <a:pPr lvl="1"/>
            <a:r>
              <a:rPr lang="en-US" dirty="0" smtClean="0"/>
              <a:t>extensive packages, or collections of code for specialized functions (usually web-based)</a:t>
            </a:r>
          </a:p>
          <a:p>
            <a:pPr lvl="1"/>
            <a:r>
              <a:rPr lang="en-US" dirty="0" smtClean="0"/>
              <a:t>more privacy settings, which prevent variables from one user being accessed by another user</a:t>
            </a:r>
          </a:p>
          <a:p>
            <a:r>
              <a:rPr lang="en-US" dirty="0" smtClean="0"/>
              <a:t>C is an older language. It features:</a:t>
            </a:r>
          </a:p>
          <a:p>
            <a:pPr lvl="1"/>
            <a:r>
              <a:rPr lang="en-US" dirty="0" smtClean="0"/>
              <a:t>manual control over memory allocation</a:t>
            </a:r>
          </a:p>
          <a:p>
            <a:pPr lvl="1"/>
            <a:r>
              <a:rPr lang="en-US" dirty="0" smtClean="0"/>
              <a:t>more efficient operations (programs run faster)</a:t>
            </a:r>
          </a:p>
          <a:p>
            <a:pPr lvl="1"/>
            <a:r>
              <a:rPr lang="en-US" dirty="0" smtClean="0"/>
              <a:t>very limited built-in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9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401"/>
          </a:xfrm>
        </p:spPr>
        <p:txBody>
          <a:bodyPr>
            <a:normAutofit/>
          </a:bodyPr>
          <a:lstStyle/>
          <a:p>
            <a:r>
              <a:rPr lang="en-US" dirty="0" smtClean="0"/>
              <a:t>Java is harder to learn on your own without any background</a:t>
            </a:r>
          </a:p>
          <a:p>
            <a:pPr lvl="1"/>
            <a:r>
              <a:rPr lang="en-US" dirty="0" smtClean="0"/>
              <a:t>Once you learn one language, like Python, it becomes easier to learn a second</a:t>
            </a:r>
          </a:p>
          <a:p>
            <a:pPr lvl="1"/>
            <a:r>
              <a:rPr lang="en-US" dirty="0" smtClean="0"/>
              <a:t>And easier to learn a third!</a:t>
            </a:r>
          </a:p>
          <a:p>
            <a:r>
              <a:rPr lang="en-US" dirty="0" smtClean="0"/>
              <a:t>There are many resources</a:t>
            </a:r>
          </a:p>
          <a:p>
            <a:pPr lvl="1"/>
            <a:r>
              <a:rPr lang="en-US" dirty="0" smtClean="0">
                <a:hlinkClick r:id="rId2"/>
              </a:rPr>
              <a:t>https://www.udemy.com/java-tutorial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https://www.youtube.com/playlist?list=PLDAA5DE54FB5215EC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647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8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 is simple, but difficult to learn because it’s so old</a:t>
            </a:r>
          </a:p>
          <a:p>
            <a:r>
              <a:rPr lang="en-US" dirty="0" smtClean="0"/>
              <a:t>Most tutorials assume you are familiar with computer science since it is difficult to explain C functions without a background</a:t>
            </a:r>
          </a:p>
          <a:p>
            <a:r>
              <a:rPr lang="en-US" dirty="0" smtClean="0"/>
              <a:t>There are again many resources</a:t>
            </a:r>
          </a:p>
          <a:p>
            <a:pPr lvl="1"/>
            <a:r>
              <a:rPr lang="en-US" dirty="0" smtClean="0">
                <a:hlinkClick r:id="rId2"/>
              </a:rPr>
              <a:t>http://www.learn-c.org/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http://c.learncodethehardway.org/book/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http://www.cprogramming.com/tutorial/c-tutorial.html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6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there are multiple platforms for taking online courses for free</a:t>
            </a:r>
          </a:p>
          <a:p>
            <a:pPr lvl="1"/>
            <a:r>
              <a:rPr lang="en-US" dirty="0" err="1" smtClean="0"/>
              <a:t>Coursera</a:t>
            </a:r>
            <a:r>
              <a:rPr lang="en-US" dirty="0" smtClean="0"/>
              <a:t> (Spinoff from Stanford faculty)</a:t>
            </a:r>
            <a:endParaRPr lang="en-US" dirty="0"/>
          </a:p>
          <a:p>
            <a:pPr lvl="1"/>
            <a:r>
              <a:rPr lang="en-US" dirty="0" err="1" smtClean="0"/>
              <a:t>Edx</a:t>
            </a:r>
            <a:r>
              <a:rPr lang="en-US" dirty="0" smtClean="0"/>
              <a:t> (Harvard and MIT)</a:t>
            </a:r>
          </a:p>
          <a:p>
            <a:pPr lvl="1"/>
            <a:r>
              <a:rPr lang="en-US" dirty="0" smtClean="0"/>
              <a:t>Stanford Online (Stanford)</a:t>
            </a:r>
          </a:p>
          <a:p>
            <a:pPr lvl="1"/>
            <a:r>
              <a:rPr lang="en-US" dirty="0" smtClean="0"/>
              <a:t>Khan Academy (super-</a:t>
            </a:r>
            <a:r>
              <a:rPr lang="en-US" dirty="0" err="1" smtClean="0"/>
              <a:t>genious</a:t>
            </a:r>
            <a:r>
              <a:rPr lang="en-US" dirty="0" smtClean="0"/>
              <a:t> Salman Khan)</a:t>
            </a:r>
          </a:p>
          <a:p>
            <a:pPr lvl="1"/>
            <a:r>
              <a:rPr lang="en-US" dirty="0" smtClean="0"/>
              <a:t>MIT </a:t>
            </a:r>
            <a:r>
              <a:rPr lang="en-US" dirty="0" err="1" smtClean="0"/>
              <a:t>Opencourseware</a:t>
            </a:r>
            <a:r>
              <a:rPr lang="en-US" dirty="0" smtClean="0"/>
              <a:t> (lectures from MIT)</a:t>
            </a:r>
          </a:p>
          <a:p>
            <a:pPr lvl="1"/>
            <a:r>
              <a:rPr lang="en-US" dirty="0" err="1" smtClean="0"/>
              <a:t>Udacity</a:t>
            </a:r>
            <a:r>
              <a:rPr lang="en-US" dirty="0" smtClean="0"/>
              <a:t> (mostly not free!)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6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Coursera</a:t>
            </a:r>
            <a:r>
              <a:rPr lang="en-US" dirty="0" smtClean="0"/>
              <a:t> Courses (Explore!)</a:t>
            </a:r>
            <a:endParaRPr lang="en-US" dirty="0"/>
          </a:p>
        </p:txBody>
      </p:sp>
      <p:pic>
        <p:nvPicPr>
          <p:cNvPr id="4" name="Content Placeholder 3" descr="Screenshot 2014-11-06 01.34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6" b="-1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288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de-m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46" y="1665616"/>
            <a:ext cx="3691484" cy="27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99" y="5921375"/>
            <a:ext cx="8448675" cy="554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https://</a:t>
            </a:r>
            <a:r>
              <a:rPr lang="en-US" sz="2400" dirty="0" err="1" smtClean="0"/>
              <a:t>dev.twitter.com</a:t>
            </a:r>
            <a:r>
              <a:rPr lang="en-US" sz="2400" dirty="0" smtClean="0"/>
              <a:t>/streaming/reference/post/statuses/filter</a:t>
            </a:r>
            <a:endParaRPr lang="en-US" sz="2400" dirty="0"/>
          </a:p>
        </p:txBody>
      </p:sp>
      <p:pic>
        <p:nvPicPr>
          <p:cNvPr id="7" name="Picture 6" descr="Screenshot 2014-11-05 11.1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03" y="1417638"/>
            <a:ext cx="5459740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8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Query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586067"/>
            <a:ext cx="7734300" cy="4091332"/>
          </a:xfrm>
        </p:spPr>
      </p:pic>
      <p:sp>
        <p:nvSpPr>
          <p:cNvPr id="6" name="TextBox 5"/>
          <p:cNvSpPr txBox="1"/>
          <p:nvPr/>
        </p:nvSpPr>
        <p:spPr>
          <a:xfrm>
            <a:off x="457200" y="5842000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the request query box to look for other characteristics. </a:t>
            </a:r>
          </a:p>
          <a:p>
            <a:pPr algn="ctr"/>
            <a:r>
              <a:rPr lang="en-US" dirty="0" smtClean="0"/>
              <a:t>“track=“ lets you search for keywords.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3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Streaming Command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6293"/>
            <a:ext cx="8229600" cy="4433776"/>
          </a:xfrm>
        </p:spPr>
      </p:pic>
    </p:spTree>
    <p:extLst>
      <p:ext uri="{BB962C8B-B14F-4D97-AF65-F5344CB8AC3E}">
        <p14:creationId xmlns:p14="http://schemas.microsoft.com/office/powerpoint/2010/main" val="21179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Twitter Stream</a:t>
            </a:r>
            <a:endParaRPr lang="en-US" dirty="0"/>
          </a:p>
        </p:txBody>
      </p:sp>
      <p:pic>
        <p:nvPicPr>
          <p:cNvPr id="4" name="Content Placeholder 3" descr="Screenshot 2014-11-05 11.24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6" b="82575"/>
          <a:stretch/>
        </p:blipFill>
        <p:spPr>
          <a:xfrm>
            <a:off x="457200" y="1600200"/>
            <a:ext cx="8229600" cy="828675"/>
          </a:xfrm>
        </p:spPr>
      </p:pic>
      <p:sp>
        <p:nvSpPr>
          <p:cNvPr id="5" name="TextBox 4"/>
          <p:cNvSpPr txBox="1"/>
          <p:nvPr/>
        </p:nvSpPr>
        <p:spPr>
          <a:xfrm>
            <a:off x="1801813" y="3000375"/>
            <a:ext cx="554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Paste the command you copied into a terminal window.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Then press enter.</a:t>
            </a:r>
          </a:p>
        </p:txBody>
      </p:sp>
    </p:spTree>
    <p:extLst>
      <p:ext uri="{BB962C8B-B14F-4D97-AF65-F5344CB8AC3E}">
        <p14:creationId xmlns:p14="http://schemas.microsoft.com/office/powerpoint/2010/main" val="186266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Twitter Stream</a:t>
            </a:r>
            <a:endParaRPr lang="en-US" dirty="0"/>
          </a:p>
        </p:txBody>
      </p:sp>
      <p:pic>
        <p:nvPicPr>
          <p:cNvPr id="4" name="Content Placeholder 3" descr="Screenshot 2014-11-05 11.24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6" b="-139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03438" y="6254750"/>
            <a:ext cx="49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Streaming is underway!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1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Twitter Stream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"/>
          <a:stretch/>
        </p:blipFill>
        <p:spPr>
          <a:xfrm>
            <a:off x="457200" y="1677750"/>
            <a:ext cx="8229600" cy="4408868"/>
          </a:xfrm>
        </p:spPr>
      </p:pic>
      <p:sp>
        <p:nvSpPr>
          <p:cNvPr id="5" name="TextBox 4"/>
          <p:cNvSpPr txBox="1"/>
          <p:nvPr/>
        </p:nvSpPr>
        <p:spPr>
          <a:xfrm>
            <a:off x="619125" y="6191250"/>
            <a:ext cx="79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several minutes (up to you!), hold control and press C to stop streaming</a:t>
            </a:r>
          </a:p>
          <a:p>
            <a:pPr algn="ctr"/>
            <a:r>
              <a:rPr lang="en-US" dirty="0" smtClean="0"/>
              <a:t>It’s happening in real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1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882</Words>
  <Application>Microsoft Macintosh PowerPoint</Application>
  <PresentationFormat>On-screen Show (4:3)</PresentationFormat>
  <Paragraphs>140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Black</vt:lpstr>
      <vt:lpstr>A Beginner’s Guide to the World of Programming </vt:lpstr>
      <vt:lpstr>The Programming Toolbox</vt:lpstr>
      <vt:lpstr>Twitter</vt:lpstr>
      <vt:lpstr>Twitter Streaming</vt:lpstr>
      <vt:lpstr>Twitter Query</vt:lpstr>
      <vt:lpstr>Twitter Streaming Command</vt:lpstr>
      <vt:lpstr>Entering Twitter Stream</vt:lpstr>
      <vt:lpstr>Running Twitter Stream</vt:lpstr>
      <vt:lpstr>Stopping Twitter Stream</vt:lpstr>
      <vt:lpstr>What do we have? Lots of text</vt:lpstr>
      <vt:lpstr>Python</vt:lpstr>
      <vt:lpstr>Learning Python</vt:lpstr>
      <vt:lpstr>Downloading Python</vt:lpstr>
      <vt:lpstr>Typing code</vt:lpstr>
      <vt:lpstr>Python Reference</vt:lpstr>
      <vt:lpstr>Working in Python</vt:lpstr>
      <vt:lpstr>Parsing in Python</vt:lpstr>
      <vt:lpstr>Errors in Python</vt:lpstr>
      <vt:lpstr>Counting in Python</vt:lpstr>
      <vt:lpstr>Sorting in Python</vt:lpstr>
      <vt:lpstr>Searching in Python</vt:lpstr>
      <vt:lpstr>Real time news!</vt:lpstr>
      <vt:lpstr>Hours later on Google News</vt:lpstr>
      <vt:lpstr>Instagram</vt:lpstr>
      <vt:lpstr>R/R Studio</vt:lpstr>
      <vt:lpstr>Authentication</vt:lpstr>
      <vt:lpstr>Authentication cont.</vt:lpstr>
      <vt:lpstr>Search for user and download data</vt:lpstr>
      <vt:lpstr>Visualizing your Instagram popularity</vt:lpstr>
      <vt:lpstr>Java &amp; C</vt:lpstr>
      <vt:lpstr>Learning Java</vt:lpstr>
      <vt:lpstr>Learning C</vt:lpstr>
      <vt:lpstr>MOOCs</vt:lpstr>
      <vt:lpstr>Coursera Courses (Explore!)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Boyle</dc:creator>
  <cp:lastModifiedBy>Evan Boyle</cp:lastModifiedBy>
  <cp:revision>35</cp:revision>
  <dcterms:created xsi:type="dcterms:W3CDTF">2014-11-05T18:40:31Z</dcterms:created>
  <dcterms:modified xsi:type="dcterms:W3CDTF">2014-11-07T22:24:01Z</dcterms:modified>
</cp:coreProperties>
</file>