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00" r:id="rId3"/>
    <p:sldId id="301" r:id="rId4"/>
    <p:sldId id="273" r:id="rId5"/>
    <p:sldId id="280" r:id="rId6"/>
    <p:sldId id="302" r:id="rId7"/>
    <p:sldId id="310" r:id="rId8"/>
    <p:sldId id="281" r:id="rId9"/>
    <p:sldId id="304" r:id="rId10"/>
    <p:sldId id="282" r:id="rId11"/>
    <p:sldId id="284" r:id="rId12"/>
    <p:sldId id="275" r:id="rId13"/>
    <p:sldId id="276" r:id="rId14"/>
    <p:sldId id="277" r:id="rId15"/>
    <p:sldId id="308" r:id="rId16"/>
    <p:sldId id="309" r:id="rId17"/>
    <p:sldId id="286" r:id="rId18"/>
    <p:sldId id="287" r:id="rId19"/>
    <p:sldId id="288" r:id="rId20"/>
    <p:sldId id="289" r:id="rId21"/>
    <p:sldId id="270" r:id="rId22"/>
    <p:sldId id="271" r:id="rId23"/>
    <p:sldId id="290" r:id="rId24"/>
    <p:sldId id="291" r:id="rId25"/>
    <p:sldId id="292" r:id="rId26"/>
    <p:sldId id="293" r:id="rId27"/>
    <p:sldId id="294" r:id="rId28"/>
    <p:sldId id="295" r:id="rId29"/>
    <p:sldId id="311" r:id="rId30"/>
    <p:sldId id="305" r:id="rId31"/>
    <p:sldId id="316" r:id="rId32"/>
    <p:sldId id="317" r:id="rId33"/>
    <p:sldId id="320" r:id="rId34"/>
    <p:sldId id="319" r:id="rId35"/>
    <p:sldId id="313" r:id="rId36"/>
    <p:sldId id="296" r:id="rId37"/>
    <p:sldId id="318" r:id="rId38"/>
    <p:sldId id="321" r:id="rId39"/>
    <p:sldId id="312" r:id="rId40"/>
    <p:sldId id="322" r:id="rId41"/>
    <p:sldId id="323" r:id="rId42"/>
    <p:sldId id="324" r:id="rId43"/>
    <p:sldId id="326" r:id="rId44"/>
    <p:sldId id="303" r:id="rId45"/>
    <p:sldId id="258" r:id="rId46"/>
    <p:sldId id="259" r:id="rId47"/>
    <p:sldId id="260" r:id="rId48"/>
    <p:sldId id="261" r:id="rId49"/>
    <p:sldId id="262" r:id="rId50"/>
    <p:sldId id="263" r:id="rId51"/>
    <p:sldId id="265" r:id="rId52"/>
    <p:sldId id="267" r:id="rId53"/>
    <p:sldId id="268" r:id="rId54"/>
    <p:sldId id="269" r:id="rId55"/>
    <p:sldId id="306" r:id="rId56"/>
    <p:sldId id="307" r:id="rId57"/>
    <p:sldId id="327"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60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25" autoAdjust="0"/>
    <p:restoredTop sz="66963" autoAdjust="0"/>
  </p:normalViewPr>
  <p:slideViewPr>
    <p:cSldViewPr>
      <p:cViewPr varScale="1">
        <p:scale>
          <a:sx n="59" d="100"/>
          <a:sy n="59" d="100"/>
        </p:scale>
        <p:origin x="-11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106142-3D05-4FB4-9BB1-8F8E47D4797F}" type="datetimeFigureOut">
              <a:rPr lang="en-US" smtClean="0"/>
              <a:pPr/>
              <a:t>9/14/2013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D37D28-C796-4F27-BC19-CDBFF02A25F3}" type="slidenum">
              <a:rPr lang="en-US" smtClean="0"/>
              <a:pPr/>
              <a:t>‹#›</a:t>
            </a:fld>
            <a:endParaRPr lang="en-US"/>
          </a:p>
        </p:txBody>
      </p:sp>
    </p:spTree>
    <p:extLst>
      <p:ext uri="{BB962C8B-B14F-4D97-AF65-F5344CB8AC3E}">
        <p14:creationId xmlns:p14="http://schemas.microsoft.com/office/powerpoint/2010/main" val="397953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ch3cooh@mit.edu"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physics.nist.gov/cuu/Units/ampere.html" TargetMode="External"/><Relationship Id="rId3" Type="http://schemas.openxmlformats.org/officeDocument/2006/relationships/hyperlink" Target="http://en.wikipedia.org/wiki/SI_units" TargetMode="External"/><Relationship Id="rId7" Type="http://schemas.openxmlformats.org/officeDocument/2006/relationships/hyperlink" Target="http://en.wikipedia.org/wiki/Magnetic_constant"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physics.nist.gov/cuu/Units/meter.html" TargetMode="External"/><Relationship Id="rId5" Type="http://schemas.openxmlformats.org/officeDocument/2006/relationships/hyperlink" Target="http://en.wikipedia.org/wiki/Coulomb's_law" TargetMode="External"/><Relationship Id="rId4" Type="http://schemas.openxmlformats.org/officeDocument/2006/relationships/hyperlink" Target="http://en.wikipedia.org/wiki/Speed_of_light_in_vacuum" TargetMode="External"/><Relationship Id="rId9" Type="http://schemas.openxmlformats.org/officeDocument/2006/relationships/hyperlink" Target="http://en.wikipedia.org/wiki/Electric_constant"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a:t>
            </a:r>
            <a:endParaRPr lang="en-US"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d/</a:t>
            </a:r>
            <a:r>
              <a:rPr lang="en-US" dirty="0" err="1" smtClean="0"/>
              <a:t>dt</a:t>
            </a:r>
            <a:r>
              <a:rPr lang="en-US" dirty="0" smtClean="0"/>
              <a:t> ,  the derivative of a function with respect to t, time, is the rate of change of the function (can also vary with time)</a:t>
            </a:r>
          </a:p>
          <a:p>
            <a:pPr>
              <a:buNone/>
            </a:pPr>
            <a:endParaRPr lang="en-US" dirty="0" smtClean="0"/>
          </a:p>
          <a:p>
            <a:pPr>
              <a:buNone/>
            </a:pPr>
            <a:r>
              <a:rPr lang="en-US" dirty="0" smtClean="0"/>
              <a:t>For example.  Consider the function of an ant who’s location on a line can be described as L=5t meters.  The rate of </a:t>
            </a:r>
            <a:r>
              <a:rPr lang="en-US" dirty="0" err="1" smtClean="0"/>
              <a:t>chage</a:t>
            </a:r>
            <a:r>
              <a:rPr lang="en-US" dirty="0" smtClean="0"/>
              <a:t> of the location is therefore 5 meters/second.  Thus d/</a:t>
            </a:r>
            <a:r>
              <a:rPr lang="en-US" dirty="0" err="1" smtClean="0"/>
              <a:t>dt</a:t>
            </a:r>
            <a:r>
              <a:rPr lang="en-US" dirty="0" smtClean="0"/>
              <a:t> of L is 5.</a:t>
            </a:r>
          </a:p>
          <a:p>
            <a:pPr>
              <a:buNone/>
            </a:pPr>
            <a:endParaRPr lang="en-US" dirty="0" smtClean="0"/>
          </a:p>
          <a:p>
            <a:pPr>
              <a:buNone/>
            </a:pPr>
            <a:r>
              <a:rPr lang="en-US" dirty="0" smtClean="0"/>
              <a:t>Alternatively, the ant’s velocity could vary with time, thus, d/</a:t>
            </a:r>
            <a:r>
              <a:rPr lang="en-US" dirty="0" err="1" smtClean="0"/>
              <a:t>dt</a:t>
            </a:r>
            <a:r>
              <a:rPr lang="en-US" dirty="0" smtClean="0"/>
              <a:t> doesn’t have to be a number, it can be a function that also varies with time.</a:t>
            </a:r>
          </a:p>
          <a:p>
            <a:endParaRPr lang="en-US"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integral is pretty much just the reverse operation of the derivative.  However, you should notice that, since a lot of different functions have the same derivative, the integral of a function is actually a family of closely related functions.  For example, the lines y=5, y=39, and y=pi all have derivative 0.  Therefore, the integral of 0 is any one of those constants, or any constant for that matter, C.   </a:t>
            </a:r>
          </a:p>
          <a:p>
            <a:endParaRPr lang="en-US" baseline="0" dirty="0" smtClean="0"/>
          </a:p>
          <a:p>
            <a:r>
              <a:rPr lang="en-US" baseline="0" dirty="0" smtClean="0"/>
              <a:t>See if you can figure out what the family of integrals have in common for an arbitrary function.  The uniqueness theorem of Calculus, basically, that families of integrals don’t overlap, should now be fairly intuitive to you.  If not, try to make a counterexample – a function which has two different derivatives.  Just thinking about the integral as described above should make it clear that this is impossible.</a:t>
            </a:r>
            <a:endParaRPr lang="en-US"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r>
              <a:rPr lang="en-US" baseline="0" dirty="0" smtClean="0"/>
              <a:t> First, allowing x to vary, take the integral of F(</a:t>
            </a:r>
            <a:r>
              <a:rPr lang="en-US" baseline="0" dirty="0" err="1" smtClean="0"/>
              <a:t>x,y</a:t>
            </a:r>
            <a:r>
              <a:rPr lang="en-US" baseline="0" dirty="0" smtClean="0"/>
              <a:t>) with respect to y – Aka, for x = 5 integrate F(5,y) with respect to y, this finds the total amount of bean plant in the sheet at x=5.  Doing this for x results in a function,  T(x), which is the total amount of stalk at each x location.  This is the “Projection of y onto the x axis.  You can see that the function F(</a:t>
            </a:r>
            <a:r>
              <a:rPr lang="en-US" baseline="0" dirty="0" err="1" smtClean="0"/>
              <a:t>x,y</a:t>
            </a:r>
            <a:r>
              <a:rPr lang="en-US" baseline="0" dirty="0" smtClean="0"/>
              <a:t>) describes a surface – the tops of all the corn stalks.  The double integral is therefore just the amount of corn under the surface.  </a:t>
            </a:r>
            <a:endParaRPr lang="en-US"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Gauss’s law</a:t>
            </a:r>
            <a:r>
              <a:rPr lang="en-US" baseline="0" dirty="0" smtClean="0"/>
              <a:t> is simply the mathematical method for ensuring what we described earlier as the property of charge as a “</a:t>
            </a:r>
            <a:r>
              <a:rPr lang="en-US" baseline="0" dirty="0" err="1" smtClean="0"/>
              <a:t>chargon</a:t>
            </a:r>
            <a:r>
              <a:rPr lang="en-US" baseline="0" dirty="0" smtClean="0"/>
              <a:t>” source =&gt; creating the electric field.</a:t>
            </a:r>
          </a:p>
          <a:p>
            <a:endParaRPr lang="en-US" baseline="0" dirty="0" smtClean="0"/>
          </a:p>
          <a:p>
            <a:r>
              <a:rPr lang="en-US" dirty="0" smtClean="0"/>
              <a:t>The Right Half</a:t>
            </a:r>
          </a:p>
          <a:p>
            <a:r>
              <a:rPr lang="en-US" dirty="0" smtClean="0"/>
              <a:t> </a:t>
            </a:r>
          </a:p>
          <a:p>
            <a:r>
              <a:rPr lang="en-US" dirty="0" smtClean="0"/>
              <a:t>So charge is a scalar field q(</a:t>
            </a:r>
            <a:r>
              <a:rPr lang="en-US" dirty="0" err="1" smtClean="0"/>
              <a:t>x,y,z</a:t>
            </a:r>
            <a:r>
              <a:rPr lang="en-US" dirty="0" smtClean="0"/>
              <a:t>)  therefore, the </a:t>
            </a:r>
            <a:r>
              <a:rPr lang="en-US" dirty="0" err="1" smtClean="0"/>
              <a:t>tripple</a:t>
            </a:r>
            <a:r>
              <a:rPr lang="en-US" dirty="0" smtClean="0"/>
              <a:t> integral of q over</a:t>
            </a:r>
            <a:r>
              <a:rPr lang="en-US" baseline="0" dirty="0" smtClean="0"/>
              <a:t> a volume, v, is the total amount of charge within the volume.  </a:t>
            </a:r>
          </a:p>
          <a:p>
            <a:r>
              <a:rPr lang="en-US" baseline="0" dirty="0" smtClean="0"/>
              <a:t>Consider  BY TREND</a:t>
            </a:r>
          </a:p>
          <a:p>
            <a:r>
              <a:rPr lang="en-US" baseline="0" dirty="0" smtClean="0"/>
              <a:t>– single integral is the area under a curve = the total amount of something that has values at every point on a line.  </a:t>
            </a:r>
          </a:p>
          <a:p>
            <a:pPr>
              <a:buFontTx/>
              <a:buChar char="-"/>
            </a:pPr>
            <a:r>
              <a:rPr lang="en-US" baseline="0" dirty="0" smtClean="0"/>
              <a:t>Double integral is the volume under surface of something that has a value at every point on a plane</a:t>
            </a:r>
          </a:p>
          <a:p>
            <a:pPr>
              <a:buFontTx/>
              <a:buChar char="-"/>
            </a:pPr>
            <a:r>
              <a:rPr lang="en-US" baseline="0" dirty="0" smtClean="0"/>
              <a:t> q has a value at every point in a 3 dimensional space.  Therefore the triple integral of q over the volume, v, is the total amount of charge within the volume.</a:t>
            </a:r>
          </a:p>
          <a:p>
            <a:pPr>
              <a:buFontTx/>
              <a:buNone/>
            </a:pPr>
            <a:r>
              <a:rPr lang="en-US" baseline="0" dirty="0" smtClean="0"/>
              <a:t>BY PROJECTION</a:t>
            </a:r>
          </a:p>
          <a:p>
            <a:pPr>
              <a:buFontTx/>
              <a:buNone/>
            </a:pPr>
            <a:r>
              <a:rPr lang="en-US" baseline="0" dirty="0" smtClean="0"/>
              <a:t>  </a:t>
            </a:r>
            <a:r>
              <a:rPr lang="en-US" baseline="0" dirty="0" err="1" smtClean="0"/>
              <a:t>dv</a:t>
            </a:r>
            <a:r>
              <a:rPr lang="en-US" baseline="0" dirty="0" smtClean="0"/>
              <a:t> = </a:t>
            </a:r>
            <a:r>
              <a:rPr lang="en-US" baseline="0" dirty="0" err="1" smtClean="0"/>
              <a:t>dz</a:t>
            </a:r>
            <a:r>
              <a:rPr lang="en-US" baseline="0" dirty="0" smtClean="0"/>
              <a:t> </a:t>
            </a:r>
            <a:r>
              <a:rPr lang="en-US" baseline="0" dirty="0" err="1" smtClean="0"/>
              <a:t>dx</a:t>
            </a:r>
            <a:r>
              <a:rPr lang="en-US" baseline="0" dirty="0" smtClean="0"/>
              <a:t> dy.  So the inner most integral finds the total amount of charge at all heights for a point on the </a:t>
            </a:r>
            <a:r>
              <a:rPr lang="en-US" baseline="0" dirty="0" err="1" smtClean="0"/>
              <a:t>x,y</a:t>
            </a:r>
            <a:r>
              <a:rPr lang="en-US" baseline="0" dirty="0" smtClean="0"/>
              <a:t> plane = r(</a:t>
            </a:r>
            <a:r>
              <a:rPr lang="en-US" baseline="0" dirty="0" err="1" smtClean="0"/>
              <a:t>x,y</a:t>
            </a:r>
            <a:r>
              <a:rPr lang="en-US" baseline="0" dirty="0" smtClean="0"/>
              <a:t>).  The next integral finds the total amount of charge for a point on x, an integral dy. = s(x)  The last integral finds the total amount of charge in the entire volume, Q = the integral of s(x) </a:t>
            </a:r>
            <a:r>
              <a:rPr lang="en-US" baseline="0" dirty="0" err="1" smtClean="0"/>
              <a:t>dx</a:t>
            </a:r>
            <a:r>
              <a:rPr lang="en-US" baseline="0" dirty="0" smtClean="0"/>
              <a:t>.  </a:t>
            </a:r>
          </a:p>
          <a:p>
            <a:pPr>
              <a:buFontTx/>
              <a:buNone/>
            </a:pPr>
            <a:endParaRPr lang="en-US" baseline="0" dirty="0" smtClean="0"/>
          </a:p>
          <a:p>
            <a:pPr>
              <a:buFontTx/>
              <a:buNone/>
            </a:pPr>
            <a:r>
              <a:rPr lang="en-US" baseline="0" dirty="0" smtClean="0"/>
              <a:t>V is a volume in space – therefore it’s border is a “closed surface” a surface with no edges – like a balloon surrounding air.  Recall that the electric field is like the number of </a:t>
            </a:r>
            <a:r>
              <a:rPr lang="en-US" baseline="0" dirty="0" err="1" smtClean="0"/>
              <a:t>chargons</a:t>
            </a:r>
            <a:r>
              <a:rPr lang="en-US" baseline="0" dirty="0" smtClean="0"/>
              <a:t> that reach a part of space every second.  Therefore, the left half of the equation is how many </a:t>
            </a:r>
            <a:r>
              <a:rPr lang="en-US" baseline="0" dirty="0" err="1" smtClean="0"/>
              <a:t>chargons</a:t>
            </a:r>
            <a:r>
              <a:rPr lang="en-US" baseline="0" dirty="0" smtClean="0"/>
              <a:t> Total are at the surface – the double integral over the entire surface.</a:t>
            </a:r>
          </a:p>
          <a:p>
            <a:pPr>
              <a:buFontTx/>
              <a:buNone/>
            </a:pPr>
            <a:endParaRPr lang="en-US" baseline="0" dirty="0" smtClean="0"/>
          </a:p>
          <a:p>
            <a:pPr>
              <a:buFontTx/>
              <a:buNone/>
            </a:pPr>
            <a:r>
              <a:rPr lang="en-US" baseline="0" dirty="0" smtClean="0"/>
              <a:t>This describes exactly the behavior of charge that we talked about earlier – that the electric field created by a point charge is  </a:t>
            </a:r>
            <a:r>
              <a:rPr lang="en-US" baseline="0" dirty="0" err="1" smtClean="0"/>
              <a:t>kq</a:t>
            </a:r>
            <a:r>
              <a:rPr lang="en-US" baseline="0" dirty="0" smtClean="0"/>
              <a:t>/r</a:t>
            </a:r>
            <a:r>
              <a:rPr lang="en-US" baseline="30000" dirty="0" smtClean="0"/>
              <a:t>2</a:t>
            </a:r>
            <a:endParaRPr lang="en-US" baseline="30000"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NO SOURCES OF MAGNETICI</a:t>
            </a:r>
            <a:r>
              <a:rPr lang="en-US" baseline="0" dirty="0" smtClean="0"/>
              <a:t>C FIELDS – “MAGNATRONS” ARE CONSERVED, LIKE WATER FLOWING THROUGH SPACE</a:t>
            </a:r>
            <a:endParaRPr lang="en-US"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Bob’s reference frame, Bob sees Alice pass at</a:t>
            </a:r>
            <a:r>
              <a:rPr lang="en-US" baseline="0" dirty="0" smtClean="0"/>
              <a:t> a velocity, v.  In Alice’s reference frame, Alice sees the ground pass with velocity v.</a:t>
            </a:r>
          </a:p>
          <a:p>
            <a:endParaRPr lang="en-US" baseline="0" dirty="0" smtClean="0"/>
          </a:p>
          <a:p>
            <a:r>
              <a:rPr lang="en-US" baseline="0" dirty="0" smtClean="0"/>
              <a:t>If Bob and Alice both have light clocks, and they both start counting ticks when Alice reaches the red flag and stop counting ticks when Alice reaches the blue flag, what do Alice and Bob conclude about d?</a:t>
            </a:r>
          </a:p>
          <a:p>
            <a:endParaRPr lang="en-US" baseline="0" dirty="0" smtClean="0"/>
          </a:p>
          <a:p>
            <a:r>
              <a:rPr lang="en-US" baseline="0" dirty="0" smtClean="0"/>
              <a:t>Clearly Alice counts fewer ticks than Bob because Bob has the length of time that it takes Alice’s clock to make that long path, to run his clock simply vertically.  </a:t>
            </a:r>
          </a:p>
          <a:p>
            <a:r>
              <a:rPr lang="en-US" baseline="0" dirty="0" smtClean="0"/>
              <a:t>Therefore, Bob thinks that Alice traveled for longer than Alice thinks she did.  Since they agree on a relative velocity of v, and that Alice traveled a distance d, Bob must think that d is longer than Alice thinks it is.  In other words, to Alice, the ground contracts and the flags are closer together.  To Bob, the length of Alice’s ship is shorter than it seems to Alice = LENGTH CONTRACTION</a:t>
            </a:r>
          </a:p>
          <a:p>
            <a:endParaRPr lang="en-US" baseline="0" dirty="0" smtClean="0"/>
          </a:p>
          <a:p>
            <a:r>
              <a:rPr lang="en-US" baseline="0" dirty="0" smtClean="0"/>
              <a:t>DO THE MATH!!! – In fact, contraction is proportional to velocity:  </a:t>
            </a:r>
          </a:p>
          <a:p>
            <a:r>
              <a:rPr lang="en-US" baseline="0" dirty="0" smtClean="0"/>
              <a:t>Math: </a:t>
            </a:r>
            <a:endParaRPr lang="en-US"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Bob just learned about relativity and wants to have</a:t>
            </a:r>
            <a:r>
              <a:rPr lang="en-US" baseline="0" dirty="0" smtClean="0"/>
              <a:t> some fun with it.  He realizes that “Alice, if you can go fast enough, I can trap your rocket for one instant between my front door and the inner screen door – six inches apart.  You just go fast enough that the length of your rocket contracts to 6inches long, and then, for the instant that you are between the doors, I’ll shut both of them, and then immediately open them so that you can fly through”  Alice thinks this is ridiculous, but, for some reason goes along with it any way.  Except, as she is flying towards the door, she is suddenly struck by a panic attack when, despite her knowledge of physics which makes this predictable, she sees that, to her, the space between the doors is now only a centimeter wide – it contracted in her reference frame.  She is never going to fit.  But, as she approaches the door, just as her front reaches the screen door, Bob closes the screen door for one instant.  But opens it so that she can pass through the door.  Then, just her tail reaches the front door, Bob closes the front door for an instant.  Alice relaxes, she won’t tell Bob how silly he looked shutting a door </a:t>
            </a:r>
            <a:r>
              <a:rPr lang="en-US" baseline="0" dirty="0" err="1" smtClean="0"/>
              <a:t>infront</a:t>
            </a:r>
            <a:r>
              <a:rPr lang="en-US" baseline="0" dirty="0" smtClean="0"/>
              <a:t> of her, but when she radios in, Bob declares the experiment a success!   </a:t>
            </a:r>
          </a:p>
          <a:p>
            <a:endParaRPr lang="en-US" baseline="0" dirty="0" smtClean="0"/>
          </a:p>
          <a:p>
            <a:r>
              <a:rPr lang="en-US" baseline="0" dirty="0" smtClean="0"/>
              <a:t>Lesson Learned:  funny things happen when you go at relativistic speeds.</a:t>
            </a:r>
          </a:p>
          <a:p>
            <a:endParaRPr lang="en-US" baseline="0" dirty="0" smtClean="0"/>
          </a:p>
          <a:p>
            <a:r>
              <a:rPr lang="en-US" baseline="0" dirty="0" smtClean="0"/>
              <a:t>Pretty simple, no?  And we only really need Lorenz Contraction for deriving Magnetism.  </a:t>
            </a:r>
            <a:endParaRPr lang="en-US"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Wires – made of atoms (not charged overall therefore there must be equal numbers of protons and electrons – positively and negatively charged particles)</a:t>
            </a:r>
          </a:p>
          <a:p>
            <a:r>
              <a:rPr lang="en-US" dirty="0" smtClean="0"/>
              <a:t>Simplification:</a:t>
            </a:r>
          </a:p>
          <a:p>
            <a:endParaRPr lang="en-US" dirty="0" smtClean="0"/>
          </a:p>
          <a:p>
            <a:r>
              <a:rPr lang="en-US" dirty="0" smtClean="0"/>
              <a:t>Current =&gt;  a flow of the electrons in the wire =&gt; negative half of the wire moves.  </a:t>
            </a:r>
          </a:p>
          <a:p>
            <a:r>
              <a:rPr lang="en-US" dirty="0" smtClean="0"/>
              <a:t>However, taking relativity into account, moving this bar makes it contract relative to the positive bar.  So we start with a less dense (</a:t>
            </a:r>
            <a:r>
              <a:rPr lang="en-US" dirty="0" err="1" smtClean="0"/>
              <a:t>wrt</a:t>
            </a:r>
            <a:r>
              <a:rPr lang="en-US" dirty="0" smtClean="0"/>
              <a:t> charge) negative bar, then move it at a negative velocity to create a current, but have equal charge density in the reference frame of the positive charges</a:t>
            </a:r>
          </a:p>
        </p:txBody>
      </p:sp>
      <p:sp>
        <p:nvSpPr>
          <p:cNvPr id="4" name="Slide Number Placeholder 3"/>
          <p:cNvSpPr>
            <a:spLocks noGrp="1"/>
          </p:cNvSpPr>
          <p:nvPr>
            <p:ph type="sldNum" sz="quarter" idx="10"/>
          </p:nvPr>
        </p:nvSpPr>
        <p:spPr/>
        <p:txBody>
          <a:bodyPr/>
          <a:lstStyle/>
          <a:p>
            <a:fld id="{10D37D28-C796-4F27-BC19-CDBFF02A25F3}"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Reference frame</a:t>
            </a:r>
            <a:r>
              <a:rPr lang="en-US" baseline="0" dirty="0" smtClean="0"/>
              <a:t> of the positive wire, let v be measured as ¾c.  ¾ of the speed of light.  But the negative part of the wire was initially calibrated such that, in the reference frame of the positive wire, the charge </a:t>
            </a:r>
            <a:r>
              <a:rPr lang="en-US" baseline="0" dirty="0" err="1" smtClean="0"/>
              <a:t>desnsities</a:t>
            </a:r>
            <a:r>
              <a:rPr lang="en-US" baseline="0" dirty="0" smtClean="0"/>
              <a:t> are equal, although    Now consider the reference </a:t>
            </a:r>
            <a:r>
              <a:rPr lang="en-US" baseline="0" dirty="0" err="1" smtClean="0"/>
              <a:t>fr</a:t>
            </a:r>
            <a:endParaRPr lang="en-US" dirty="0" smtClean="0"/>
          </a:p>
          <a:p>
            <a:endParaRPr lang="en-US" dirty="0" smtClean="0"/>
          </a:p>
          <a:p>
            <a:r>
              <a:rPr lang="en-US" dirty="0" smtClean="0"/>
              <a:t>NOOOOO!!! We</a:t>
            </a:r>
            <a:r>
              <a:rPr lang="en-US" baseline="0" dirty="0" smtClean="0"/>
              <a:t> failed, when you move along the wire – the wire becomes charged!  Why is this a problem?….</a:t>
            </a:r>
            <a:endParaRPr lang="en-US"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a wires with current flowing through it and a positively</a:t>
            </a:r>
            <a:r>
              <a:rPr lang="en-US" baseline="0" dirty="0" smtClean="0"/>
              <a:t> charged particle nearby</a:t>
            </a:r>
            <a:r>
              <a:rPr lang="en-US" dirty="0" smtClean="0"/>
              <a:t>. </a:t>
            </a:r>
          </a:p>
          <a:p>
            <a:r>
              <a:rPr lang="en-US" dirty="0" smtClean="0"/>
              <a:t>In one reference frame, the reference frame of the positive part of the wire, we can make it so that the wires are neutral, and therefore don’t exert any forces on each other.  But then, in the negative part’s reference frame, the wire is</a:t>
            </a:r>
            <a:r>
              <a:rPr lang="en-US" baseline="0" dirty="0" smtClean="0"/>
              <a:t> </a:t>
            </a:r>
            <a:r>
              <a:rPr lang="en-US" dirty="0" smtClean="0"/>
              <a:t>positive and will repel the positive</a:t>
            </a:r>
            <a:r>
              <a:rPr lang="en-US" baseline="0" dirty="0" smtClean="0"/>
              <a:t> particle</a:t>
            </a:r>
            <a:r>
              <a:rPr lang="en-US" dirty="0" smtClean="0"/>
              <a:t>.   So the positive</a:t>
            </a:r>
            <a:r>
              <a:rPr lang="en-US" baseline="0" dirty="0" smtClean="0"/>
              <a:t> particle is both repelled and not repelled.  </a:t>
            </a:r>
            <a:r>
              <a:rPr lang="en-US" dirty="0" smtClean="0"/>
              <a:t>This is a contradiction and means that Electricity and Relativity alone contradict each other.  In order for both to be true, in the situations where creation of a charge would cause two objects with one charge in one reference frame to act differently in another, another force, one which we term magnetism, must come into play so that the two frames agree on measurements and observations.   In</a:t>
            </a:r>
            <a:r>
              <a:rPr lang="en-US" baseline="0" dirty="0" smtClean="0"/>
              <a:t> other words, magnetism must explain the repelling force on the particle in the reference frame of the natural wire with current, the positive reference frame.</a:t>
            </a:r>
            <a:endParaRPr lang="en-US" dirty="0" smtClean="0"/>
          </a:p>
          <a:p>
            <a:endParaRPr lang="en-US" dirty="0" smtClean="0"/>
          </a:p>
          <a:p>
            <a:endParaRPr lang="en-US" dirty="0" smtClean="0"/>
          </a:p>
          <a:p>
            <a:r>
              <a:rPr lang="en-US" dirty="0" smtClean="0"/>
              <a:t>THEREFORE,</a:t>
            </a:r>
            <a:r>
              <a:rPr lang="en-US" baseline="0" dirty="0" smtClean="0"/>
              <a:t> THE MAGNETIC FIELD EXISTS and is the FORCE OF A MOVING CHARGE ON ANOTHER CHARGE, where this force is proportional to the strength of the charge and how fast the charge is relatively moving and inversely proportional to distance</a:t>
            </a:r>
            <a:endParaRPr lang="en-US"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THE STUDENTS THEIR NAMES: I always forget to ask my students their names. This slide should remind me to ask your names (quickly). Oh, and my name is Zandra Vinegar, I’m a </a:t>
            </a:r>
            <a:r>
              <a:rPr lang="en-US" dirty="0" smtClean="0"/>
              <a:t>graduate of </a:t>
            </a:r>
            <a:r>
              <a:rPr lang="en-US" dirty="0" smtClean="0"/>
              <a:t>MIT </a:t>
            </a:r>
            <a:r>
              <a:rPr lang="en-US" dirty="0" smtClean="0"/>
              <a:t>and a current employee at MoMath. </a:t>
            </a:r>
            <a:r>
              <a:rPr lang="en-US" dirty="0" smtClean="0">
                <a:sym typeface="Wingdings" pitchFamily="2" charset="2"/>
              </a:rPr>
              <a:t>  The museum of mathematics in Manhattan NY</a:t>
            </a:r>
          </a:p>
          <a:p>
            <a:endParaRPr lang="en-US" dirty="0" smtClean="0"/>
          </a:p>
          <a:p>
            <a:r>
              <a:rPr lang="en-US" dirty="0" smtClean="0"/>
              <a:t>DON’T TAKE NOTES:  Don’t try to take notes unless you can do it without thinking.  I’ve got printouts of this presentation for each of you, and I’m posting it online.</a:t>
            </a:r>
          </a:p>
          <a:p>
            <a:r>
              <a:rPr lang="en-US" dirty="0" smtClean="0"/>
              <a:t>QUESTIONS: Usually, I love to get off topic in my classes and dive into whatever students seem interested in.  In this class, we have </a:t>
            </a:r>
            <a:r>
              <a:rPr lang="en-US" i="1" dirty="0" smtClean="0"/>
              <a:t>2hrs</a:t>
            </a:r>
            <a:r>
              <a:rPr lang="en-US" dirty="0" smtClean="0"/>
              <a:t> to cover about 20 hrs of </a:t>
            </a:r>
            <a:r>
              <a:rPr lang="en-US" dirty="0" err="1" smtClean="0"/>
              <a:t>mit</a:t>
            </a:r>
            <a:r>
              <a:rPr lang="en-US" dirty="0" smtClean="0"/>
              <a:t> course material.  If you want me to clarify a statement, or if you catch a mistake that you think I’ve made, raise your hand…etc.  I’ll stay after class and my email is </a:t>
            </a:r>
            <a:r>
              <a:rPr lang="en-US" dirty="0" smtClean="0">
                <a:hlinkClick r:id="rId3"/>
              </a:rPr>
              <a:t>ch3cooh@mit.edu</a:t>
            </a:r>
            <a:r>
              <a:rPr lang="en-US" dirty="0" smtClean="0"/>
              <a:t>.  If you’re writing that down, this is a bad sign, see built #2</a:t>
            </a:r>
            <a:r>
              <a:rPr lang="en-US" dirty="0" smtClean="0"/>
              <a:t>.</a:t>
            </a:r>
          </a:p>
          <a:p>
            <a:endParaRPr lang="en-US" dirty="0" smtClean="0"/>
          </a:p>
          <a:p>
            <a:r>
              <a:rPr lang="en-US" dirty="0" smtClean="0"/>
              <a:t>GETTING LOST:  You probably will, at some point, hopefully not within the first hour, but hold on and try to follow the themes of the class – how the ideas connect, and, with the help of the internet and this presentation, at home you can fill in the details.</a:t>
            </a:r>
          </a:p>
          <a:p>
            <a:pPr>
              <a:buNone/>
            </a:pPr>
            <a:endParaRPr lang="en-US" dirty="0" smtClean="0"/>
          </a:p>
          <a:p>
            <a:pPr>
              <a:buNone/>
            </a:pPr>
            <a:r>
              <a:rPr lang="en-US" dirty="0" smtClean="0"/>
              <a:t>   Don’t sweat the details, but don’t let your mind wander.  I’ve put break slides throughout this presentation so that I remember to give you breathers, so stick with me, they should come around about every ½ hr or so, starting - Now</a:t>
            </a:r>
          </a:p>
          <a:p>
            <a:endParaRPr lang="en-US"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I can’</a:t>
            </a:r>
            <a:endParaRPr lang="en-US"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THEREFORE,</a:t>
            </a:r>
            <a:r>
              <a:rPr lang="en-US" baseline="0" dirty="0" smtClean="0"/>
              <a:t> THE MAGNETIC FIELD EXISTS and is the FORCE OF A MOVING CHARGE ON ANOTHER CHARGE, where this force is proportional to the strength of the charge and how fast the charge is relatively moving and inversely proportional to distance</a:t>
            </a:r>
            <a:endParaRPr lang="en-US"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D37D28-C796-4F27-BC19-CDBFF02A25F3}" type="slidenum">
              <a:rPr lang="en-US" smtClean="0"/>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33</a:t>
            </a:fld>
            <a:endParaRPr lang="en-US"/>
          </a:p>
        </p:txBody>
      </p:sp>
    </p:spTree>
    <p:extLst>
      <p:ext uri="{BB962C8B-B14F-4D97-AF65-F5344CB8AC3E}">
        <p14:creationId xmlns:p14="http://schemas.microsoft.com/office/powerpoint/2010/main" val="720317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of all, notice that we need no corrective term for magnetism in all cases of static charge – </a:t>
            </a:r>
            <a:r>
              <a:rPr lang="en-US" dirty="0" err="1" smtClean="0"/>
              <a:t>lorenz</a:t>
            </a:r>
            <a:r>
              <a:rPr lang="en-US" baseline="0" dirty="0" smtClean="0"/>
              <a:t> contraction has no effect and there is no contradiction</a:t>
            </a:r>
            <a:r>
              <a:rPr lang="en-US" dirty="0" smtClean="0"/>
              <a:t>.  In the Equations, this is reflected by H simply being a sum of the Current (moving charge) and the time derivative of the flux of the magnetron field (no movement, no change with respect to time)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35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FLUX = the rate of flow of </a:t>
            </a:r>
            <a:r>
              <a:rPr lang="en-US" dirty="0" err="1" smtClean="0"/>
              <a:t>chargons</a:t>
            </a:r>
            <a:r>
              <a:rPr lang="en-US" dirty="0" smtClean="0"/>
              <a:t> or </a:t>
            </a:r>
            <a:r>
              <a:rPr lang="en-US" dirty="0" err="1" smtClean="0"/>
              <a:t>magnatrons</a:t>
            </a:r>
            <a:r>
              <a:rPr lang="en-US" dirty="0" smtClean="0"/>
              <a:t> through the surface.  </a:t>
            </a:r>
          </a:p>
          <a:p>
            <a:r>
              <a:rPr lang="en-US" dirty="0" smtClean="0"/>
              <a:t>EX:  if the vector field described the direction and rate of flow of water at every point in space in a river, the flux through a loop lowered into the river would be the gallons/second of water through the loop</a:t>
            </a:r>
          </a:p>
          <a:p>
            <a:endParaRPr lang="en-US"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39</a:t>
            </a:fld>
            <a:endParaRPr lang="en-US"/>
          </a:p>
        </p:txBody>
      </p:sp>
    </p:spTree>
    <p:extLst>
      <p:ext uri="{BB962C8B-B14F-4D97-AF65-F5344CB8AC3E}">
        <p14:creationId xmlns:p14="http://schemas.microsoft.com/office/powerpoint/2010/main" val="900282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41</a:t>
            </a:fld>
            <a:endParaRPr lang="en-US"/>
          </a:p>
        </p:txBody>
      </p:sp>
    </p:spTree>
    <p:extLst>
      <p:ext uri="{BB962C8B-B14F-4D97-AF65-F5344CB8AC3E}">
        <p14:creationId xmlns:p14="http://schemas.microsoft.com/office/powerpoint/2010/main" val="2771567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42</a:t>
            </a:fld>
            <a:endParaRPr lang="en-US"/>
          </a:p>
        </p:txBody>
      </p:sp>
    </p:spTree>
    <p:extLst>
      <p:ext uri="{BB962C8B-B14F-4D97-AF65-F5344CB8AC3E}">
        <p14:creationId xmlns:p14="http://schemas.microsoft.com/office/powerpoint/2010/main" val="3727737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43</a:t>
            </a:fld>
            <a:endParaRPr lang="en-US"/>
          </a:p>
        </p:txBody>
      </p:sp>
    </p:spTree>
    <p:extLst>
      <p:ext uri="{BB962C8B-B14F-4D97-AF65-F5344CB8AC3E}">
        <p14:creationId xmlns:p14="http://schemas.microsoft.com/office/powerpoint/2010/main" val="2749546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symmetry</a:t>
            </a:r>
            <a:r>
              <a:rPr lang="en-US" baseline="0" dirty="0" smtClean="0"/>
              <a:t> and cancellation to show that the magnetic field is zero everywhere but the center. (zero on the outside as long as the solenoid is very long relative to how wide it is)  But how strong is it in the center? You can figure this out using explicit application of ampere’s law – the math technique is a bit tricky however</a:t>
            </a:r>
            <a:endParaRPr lang="en-US"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54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t>
            </a:r>
            <a:r>
              <a:rPr lang="en-US" dirty="0" smtClean="0">
                <a:hlinkClick r:id="rId3" tooltip="SI units"/>
              </a:rPr>
              <a:t>SI units</a:t>
            </a:r>
            <a:r>
              <a:rPr lang="en-US" dirty="0" smtClean="0"/>
              <a:t> the speed of light in vacuum </a:t>
            </a:r>
            <a:r>
              <a:rPr lang="en-US" i="1" dirty="0" smtClean="0">
                <a:hlinkClick r:id="rId4" tooltip="Speed of light in vacuum"/>
              </a:rPr>
              <a:t>c</a:t>
            </a:r>
            <a:r>
              <a:rPr lang="en-US" baseline="-25000" dirty="0" smtClean="0">
                <a:hlinkClick r:id="rId4" tooltip="Speed of light in vacuum"/>
              </a:rPr>
              <a:t>0</a:t>
            </a:r>
            <a:r>
              <a:rPr lang="en-US" dirty="0" smtClean="0"/>
              <a:t> is defined</a:t>
            </a:r>
            <a:r>
              <a:rPr lang="en-US" baseline="30000" dirty="0" smtClean="0">
                <a:hlinkClick r:id="rId5"/>
              </a:rPr>
              <a:t>[3]</a:t>
            </a:r>
            <a:r>
              <a:rPr lang="en-US" dirty="0" smtClean="0"/>
              <a:t> as the numerical value </a:t>
            </a:r>
            <a:r>
              <a:rPr lang="en-US" i="1" dirty="0" smtClean="0"/>
              <a:t>c</a:t>
            </a:r>
            <a:r>
              <a:rPr lang="en-US" baseline="-25000" dirty="0" smtClean="0"/>
              <a:t>0</a:t>
            </a:r>
            <a:r>
              <a:rPr lang="en-US" dirty="0" smtClean="0"/>
              <a:t> = 299 792 458 m s</a:t>
            </a:r>
            <a:r>
              <a:rPr lang="en-US" baseline="30000" dirty="0" smtClean="0"/>
              <a:t>−1</a:t>
            </a:r>
            <a:r>
              <a:rPr lang="en-US" dirty="0" smtClean="0"/>
              <a:t> </a:t>
            </a:r>
            <a:r>
              <a:rPr lang="en-US" dirty="0" smtClean="0">
                <a:hlinkClick r:id="rId6" tooltip="http://physics.nist.gov/cuu/Units/meter.html"/>
              </a:rPr>
              <a:t>(See </a:t>
            </a:r>
            <a:r>
              <a:rPr lang="en-US" i="1" dirty="0" smtClean="0">
                <a:hlinkClick r:id="rId6" tooltip="http://physics.nist.gov/cuu/Units/meter.html"/>
              </a:rPr>
              <a:t>c</a:t>
            </a:r>
            <a:r>
              <a:rPr lang="en-US" baseline="-25000" dirty="0" smtClean="0">
                <a:hlinkClick r:id="rId6" tooltip="http://physics.nist.gov/cuu/Units/meter.html"/>
              </a:rPr>
              <a:t>0</a:t>
            </a:r>
            <a:r>
              <a:rPr lang="en-US" dirty="0" smtClean="0">
                <a:hlinkClick r:id="rId6" tooltip="http://physics.nist.gov/cuu/Units/meter.html"/>
              </a:rPr>
              <a:t>)</a:t>
            </a:r>
            <a:r>
              <a:rPr lang="en-US" dirty="0" smtClean="0"/>
              <a:t> and the magnetic constant </a:t>
            </a:r>
            <a:r>
              <a:rPr lang="en-US" dirty="0" smtClean="0">
                <a:hlinkClick r:id="rId7" tooltip="Magnetic constant"/>
              </a:rPr>
              <a:t>μ</a:t>
            </a:r>
            <a:r>
              <a:rPr lang="en-US" baseline="-25000" dirty="0" smtClean="0">
                <a:hlinkClick r:id="rId7" tooltip="Magnetic constant"/>
              </a:rPr>
              <a:t>0</a:t>
            </a:r>
            <a:r>
              <a:rPr lang="en-US" dirty="0" smtClean="0"/>
              <a:t> is defined as 4π x 10</a:t>
            </a:r>
            <a:r>
              <a:rPr lang="en-US" baseline="30000" dirty="0" smtClean="0"/>
              <a:t>−7</a:t>
            </a:r>
            <a:r>
              <a:rPr lang="en-US" dirty="0" smtClean="0"/>
              <a:t> H · m</a:t>
            </a:r>
            <a:r>
              <a:rPr lang="en-US" baseline="30000" dirty="0" smtClean="0"/>
              <a:t>−1</a:t>
            </a:r>
            <a:r>
              <a:rPr lang="en-US" dirty="0" smtClean="0"/>
              <a:t> </a:t>
            </a:r>
            <a:r>
              <a:rPr lang="en-US" dirty="0" smtClean="0">
                <a:hlinkClick r:id="rId8" tooltip="http://physics.nist.gov/cuu/Units/ampere.html"/>
              </a:rPr>
              <a:t>(See μ</a:t>
            </a:r>
            <a:r>
              <a:rPr lang="en-US" baseline="-25000" dirty="0" smtClean="0">
                <a:hlinkClick r:id="rId8" tooltip="http://physics.nist.gov/cuu/Units/ampere.html"/>
              </a:rPr>
              <a:t>0</a:t>
            </a:r>
            <a:r>
              <a:rPr lang="en-US" dirty="0" smtClean="0">
                <a:hlinkClick r:id="rId8" tooltip="http://physics.nist.gov/cuu/Units/ampere.html"/>
              </a:rPr>
              <a:t>)</a:t>
            </a:r>
            <a:r>
              <a:rPr lang="en-US" dirty="0" smtClean="0"/>
              <a:t>, leading to the definition for the </a:t>
            </a:r>
            <a:r>
              <a:rPr lang="en-US" dirty="0" smtClean="0">
                <a:hlinkClick r:id="rId9" tooltip="Electric constant"/>
              </a:rPr>
              <a:t>electric constant</a:t>
            </a:r>
            <a:r>
              <a:rPr lang="en-US" dirty="0" smtClean="0"/>
              <a:t> of ε</a:t>
            </a:r>
            <a:r>
              <a:rPr lang="en-US" baseline="-25000" dirty="0" smtClean="0"/>
              <a:t>0</a:t>
            </a:r>
            <a:r>
              <a:rPr lang="en-US" dirty="0" smtClean="0"/>
              <a:t> = 1/(μ</a:t>
            </a:r>
            <a:r>
              <a:rPr lang="en-US" baseline="-25000" dirty="0" smtClean="0"/>
              <a:t>0</a:t>
            </a:r>
            <a:r>
              <a:rPr lang="en-US" i="1" dirty="0" smtClean="0"/>
              <a:t>c</a:t>
            </a:r>
            <a:r>
              <a:rPr lang="en-US" baseline="-25000" dirty="0" smtClean="0"/>
              <a:t>0</a:t>
            </a:r>
            <a:r>
              <a:rPr lang="en-US" baseline="30000" dirty="0" smtClean="0"/>
              <a:t>2</a:t>
            </a:r>
            <a:r>
              <a:rPr lang="en-US" dirty="0" smtClean="0"/>
              <a:t>) ≈ 8.854 187 817 x 10</a:t>
            </a:r>
            <a:r>
              <a:rPr lang="en-US" baseline="30000" dirty="0" smtClean="0"/>
              <a:t>−12</a:t>
            </a:r>
            <a:r>
              <a:rPr lang="en-US" dirty="0" smtClean="0"/>
              <a:t> F m</a:t>
            </a:r>
            <a:r>
              <a:rPr lang="en-US" baseline="30000" dirty="0" smtClean="0"/>
              <a:t>−1</a:t>
            </a:r>
            <a:endParaRPr lang="en-US"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mechanical</a:t>
            </a:r>
            <a:r>
              <a:rPr lang="en-US" baseline="0" dirty="0" smtClean="0"/>
              <a:t> use of Ampere’s law in this is actually fairly complicated.  When you take the integral around the loop (left part of the equation) you actually only want to count up the components** of the magnetic field vectors that are parallel to the direction of the loop at those points.  (aka, a magnetic field at magnitude M </a:t>
            </a:r>
            <a:r>
              <a:rPr lang="en-US" baseline="0" dirty="0" err="1" smtClean="0"/>
              <a:t>iat</a:t>
            </a:r>
            <a:r>
              <a:rPr lang="en-US" baseline="0" dirty="0" smtClean="0"/>
              <a:t> a 45 degree angle to the direction of the loop at some point, only counts as M/2 magnetrons going along the line – because of the angle it is only ‘half-going’ along the line).  Also note that in all cases when you take the integral over a surface, you only want the components of the electric field vectors that are perpendicular to the surface. (one going through at a 45 degree angle is only ‘half-going-through’ </a:t>
            </a:r>
            <a:r>
              <a:rPr lang="en-US" baseline="0" dirty="0" smtClean="0">
                <a:sym typeface="Wingdings" pitchFamily="2" charset="2"/>
              </a:rPr>
              <a:t>)</a:t>
            </a:r>
            <a:endParaRPr lang="en-US" baseline="0" dirty="0" smtClean="0"/>
          </a:p>
          <a:p>
            <a:endParaRPr lang="en-US" baseline="0" dirty="0" smtClean="0"/>
          </a:p>
          <a:p>
            <a:r>
              <a:rPr lang="en-US" baseline="0" dirty="0" smtClean="0"/>
              <a:t>** the generalized component of a vector in one direction is defined here:</a:t>
            </a:r>
          </a:p>
          <a:p>
            <a:r>
              <a:rPr lang="en-US" baseline="0" dirty="0" smtClean="0"/>
              <a:t>http://id.mind.net/~zona/mstm/physics/mechanics/vectors/findingComponents/findingComponents.htm</a:t>
            </a:r>
          </a:p>
          <a:p>
            <a:r>
              <a:rPr lang="en-US" baseline="0" dirty="0" smtClean="0"/>
              <a:t>(first hit that looked good on </a:t>
            </a:r>
            <a:r>
              <a:rPr lang="en-US" baseline="0" dirty="0" err="1" smtClean="0"/>
              <a:t>google</a:t>
            </a:r>
            <a:r>
              <a:rPr lang="en-US" baseline="0" dirty="0" smtClean="0"/>
              <a: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0D37D28-C796-4F27-BC19-CDBFF02A25F3}" type="slidenum">
              <a:rPr lang="en-US" smtClean="0"/>
              <a:pPr/>
              <a:t>55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applying a force always perpendicular to velocity is like what</a:t>
            </a:r>
            <a:r>
              <a:rPr lang="en-US" baseline="0" dirty="0" smtClean="0"/>
              <a:t> you do when you swing a weight on a string around your head like a lasso) </a:t>
            </a:r>
            <a:endParaRPr lang="en-US"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56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This entire class is about Deriving what The Magnetic Field, H is, but we have to start by understanding what we mean by charge and electric fields</a:t>
            </a:r>
          </a:p>
          <a:p>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We observe that particles of different types exert amounts of force on each other.  “negatively charged particles” which, independent of their other properties, seem to repel other negative particles and attract “positively repelling particles”   Also, independent of other properties, these particles seem to be able to repel or attract with different amounts of force: we observe </a:t>
            </a:r>
            <a:r>
              <a:rPr lang="en-US" i="1" dirty="0" smtClean="0"/>
              <a:t>strongly</a:t>
            </a:r>
            <a:r>
              <a:rPr lang="en-US" dirty="0" smtClean="0"/>
              <a:t> negative and </a:t>
            </a:r>
            <a:r>
              <a:rPr lang="en-US" i="1" dirty="0" smtClean="0"/>
              <a:t>weakly</a:t>
            </a:r>
            <a:r>
              <a:rPr lang="en-US" dirty="0" smtClean="0"/>
              <a:t> negative charges, which correspondingly, have significant or slight effect on surrounding charged particles.   Additionally,</a:t>
            </a:r>
            <a:r>
              <a:rPr lang="en-US" baseline="0" dirty="0" smtClean="0"/>
              <a:t> we observe that the force of one charge on another is dependent on distance such that, as two particles are separated by greater distances, they have less effect on each other.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Specifically, we characterize the entire force between two charges as kq</a:t>
            </a:r>
            <a:r>
              <a:rPr lang="en-US" baseline="-25000" dirty="0" smtClean="0"/>
              <a:t>1</a:t>
            </a:r>
            <a:r>
              <a:rPr lang="en-US" baseline="0" dirty="0" smtClean="0"/>
              <a:t>q</a:t>
            </a:r>
            <a:r>
              <a:rPr lang="en-US" baseline="-25000" dirty="0" smtClean="0"/>
              <a:t>2</a:t>
            </a:r>
            <a:r>
              <a:rPr lang="en-US" baseline="0" dirty="0" smtClean="0"/>
              <a:t>/r</a:t>
            </a:r>
            <a:r>
              <a:rPr lang="en-US" baseline="30000" dirty="0" smtClean="0"/>
              <a:t>2</a:t>
            </a: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Where k is a constant dependent on the units of charge and force being used.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Example: </a:t>
            </a:r>
            <a:endParaRPr lang="en-US" baseline="30000" dirty="0" smtClean="0"/>
          </a:p>
          <a:p>
            <a:endParaRPr lang="en-US"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The electric field of a charge is a function over 3D space which describes the strength of the point charge at an arbitrary point in space. </a:t>
            </a:r>
            <a:endParaRPr lang="en-US" sz="1200" dirty="0" smtClean="0"/>
          </a:p>
          <a:p>
            <a:pPr>
              <a:buNone/>
            </a:pPr>
            <a:endParaRPr lang="en-US" sz="1200" dirty="0" smtClean="0"/>
          </a:p>
          <a:p>
            <a:pPr>
              <a:buNone/>
            </a:pPr>
            <a:r>
              <a:rPr lang="en-US" sz="1200" dirty="0" smtClean="0"/>
              <a:t>This doesn’t look like a field over all of space (call the dimensions x, y, z), but think about it, it wouldn’t look too pretty in </a:t>
            </a:r>
            <a:r>
              <a:rPr lang="en-US" sz="1200" dirty="0" err="1" smtClean="0"/>
              <a:t>cartesian</a:t>
            </a:r>
            <a:r>
              <a:rPr lang="en-US" sz="1200" dirty="0" smtClean="0"/>
              <a:t> coordinates, but it is well defined.</a:t>
            </a:r>
          </a:p>
          <a:p>
            <a:pPr>
              <a:buNone/>
            </a:pPr>
            <a:endParaRPr lang="en-US" sz="1200" dirty="0" smtClean="0"/>
          </a:p>
          <a:p>
            <a:pPr>
              <a:buNone/>
            </a:pPr>
            <a:r>
              <a:rPr lang="en-US" sz="1200" dirty="0" smtClean="0"/>
              <a:t>Note: Force is a Vector – it has a magnitude and a direction.</a:t>
            </a:r>
          </a:p>
          <a:p>
            <a:pPr>
              <a:buNone/>
            </a:pPr>
            <a:r>
              <a:rPr lang="en-US" sz="1200" dirty="0" smtClean="0"/>
              <a:t>This makes Electric fields, “Vector</a:t>
            </a:r>
            <a:r>
              <a:rPr lang="en-US" sz="1200" baseline="0" dirty="0" smtClean="0"/>
              <a:t> Fields” – an equation which describes a vector at every point in space.  The magnitude of the vector describes the strength of the charge’s force at that point, and the direction describes the direction in which the force of the charge will take effect.  </a:t>
            </a:r>
          </a:p>
          <a:p>
            <a:pPr>
              <a:buNone/>
            </a:pPr>
            <a:endParaRPr lang="en-US" sz="1200" baseline="0" dirty="0" smtClean="0"/>
          </a:p>
          <a:p>
            <a:pPr>
              <a:buNone/>
            </a:pPr>
            <a:r>
              <a:rPr lang="en-US" sz="1200" baseline="0" dirty="0" smtClean="0"/>
              <a:t>You can think of a field as: “what would happen if I put a test charge here” for every point in space.</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sz="1200" dirty="0" smtClean="0"/>
          </a:p>
          <a:p>
            <a:pPr>
              <a:buNone/>
            </a:pPr>
            <a:r>
              <a:rPr lang="en-US" sz="1200" dirty="0" smtClean="0"/>
              <a:t>The Electric field of</a:t>
            </a:r>
            <a:r>
              <a:rPr lang="en-US" sz="1200" baseline="0" dirty="0" smtClean="0"/>
              <a:t> a bunch of point charges is just the sum of the fields of the individuals (keeping track of translation)</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One way to think about this relation is that, given the strength of a point charge, every second it radiates out so many equal strength “</a:t>
            </a:r>
            <a:r>
              <a:rPr lang="en-US" sz="1200" dirty="0" err="1" smtClean="0"/>
              <a:t>chargon</a:t>
            </a:r>
            <a:r>
              <a:rPr lang="en-US" sz="1200" dirty="0" smtClean="0"/>
              <a:t>” particles (NOT an official term in physics)  Thus, as you get further away from the charge – the source, the particles are more spread out and fewer of them effect any given other charge.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Like the picture, Except that circle should be a sphere, since the particles will be sent out through all of 3D space.  Therefore, a distance r away, 1 second’s worth of “</a:t>
            </a:r>
            <a:r>
              <a:rPr lang="en-US" dirty="0" err="1" smtClean="0"/>
              <a:t>chargons</a:t>
            </a:r>
            <a:r>
              <a:rPr lang="en-US" dirty="0" smtClean="0"/>
              <a:t>” are spread out over the surface are of a sphere with radius 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Charge doesn’t have to be discretely distributed – doesn’t always have to be an isolated point charge.</a:t>
            </a:r>
          </a:p>
          <a:p>
            <a:endParaRPr lang="en-US" dirty="0" smtClean="0"/>
          </a:p>
          <a:p>
            <a:r>
              <a:rPr lang="en-US" dirty="0" smtClean="0"/>
              <a:t>You can have, for instance a charged balloon that has charge uniformly distributed across its surface. Or a charged bar that has a slight charge on one end  which varies continuously until it is very charged on the other end.</a:t>
            </a:r>
          </a:p>
          <a:p>
            <a:r>
              <a:rPr lang="en-US" dirty="0" smtClean="0"/>
              <a:t>You describe these general fields of charge as a function of space called:</a:t>
            </a:r>
          </a:p>
          <a:p>
            <a:endParaRPr lang="en-US" dirty="0" smtClean="0"/>
          </a:p>
          <a:p>
            <a:pPr>
              <a:buNone/>
            </a:pPr>
            <a:r>
              <a:rPr lang="en-US" b="1" dirty="0" smtClean="0"/>
              <a:t>	Charge Density – q(</a:t>
            </a:r>
            <a:r>
              <a:rPr lang="en-US" b="1" dirty="0" err="1" smtClean="0"/>
              <a:t>l,w,h</a:t>
            </a:r>
            <a:r>
              <a:rPr lang="en-US" b="1" dirty="0" smtClean="0"/>
              <a:t>)   </a:t>
            </a:r>
            <a:r>
              <a:rPr lang="en-US" dirty="0" smtClean="0"/>
              <a:t>(note: q is called a field, but unlike the electric “vector field” q is a “</a:t>
            </a:r>
            <a:r>
              <a:rPr lang="en-US" dirty="0" err="1" smtClean="0"/>
              <a:t>scaler</a:t>
            </a:r>
            <a:r>
              <a:rPr lang="en-US" dirty="0" smtClean="0"/>
              <a:t> field” because it only has a value at each pt instead of a value and direction) </a:t>
            </a:r>
          </a:p>
          <a:p>
            <a:r>
              <a:rPr lang="en-US" dirty="0" smtClean="0"/>
              <a:t>For point charges, recognizing q is simple.  q = Q1 at point (a, b, c) and 0 everywhere else.  Calculating the electric field is simply a matter of superimposing the electric fields of each point charge described by Q1/r</a:t>
            </a:r>
          </a:p>
          <a:p>
            <a:r>
              <a:rPr lang="en-US" dirty="0" smtClean="0"/>
              <a:t>EX:  This yard long 1’’x1’’ bar has a charge distribution described by the following function.    … now it’s not quite as obvious how to calculate the electric field.  An arbitrarily close approximation is easy, just treat every 1’’cube of the bar as a point charge at the center with charge = the area of the cube times the average density of charge across the cube.  For a better approximation, you can do this with every ½’’cube of the bar.  Etc.</a:t>
            </a:r>
          </a:p>
          <a:p>
            <a:r>
              <a:rPr lang="en-US" dirty="0" smtClean="0"/>
              <a:t>Reducing to point charges</a:t>
            </a:r>
          </a:p>
          <a:p>
            <a:endParaRPr lang="en-US"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37D28-C796-4F27-BC19-CDBFF02A25F3}" type="slidenum">
              <a:rPr lang="en-US" smtClean="0"/>
              <a:pPr/>
              <a:t>12</a:t>
            </a:fld>
            <a:endParaRPr lang="en-US"/>
          </a:p>
        </p:txBody>
      </p:sp>
    </p:spTree>
    <p:extLst>
      <p:ext uri="{BB962C8B-B14F-4D97-AF65-F5344CB8AC3E}">
        <p14:creationId xmlns:p14="http://schemas.microsoft.com/office/powerpoint/2010/main" val="913784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7F36DD-03A1-489D-A23C-6B5C280F07AD}" type="datetimeFigureOut">
              <a:rPr lang="en-US" smtClean="0"/>
              <a:pPr/>
              <a:t>9/14/2013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C6C63-A5E2-47AE-8BF1-AC136805A9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7F36DD-03A1-489D-A23C-6B5C280F07AD}" type="datetimeFigureOut">
              <a:rPr lang="en-US" smtClean="0"/>
              <a:pPr/>
              <a:t>9/14/2013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C6C63-A5E2-47AE-8BF1-AC136805A9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7F36DD-03A1-489D-A23C-6B5C280F07AD}" type="datetimeFigureOut">
              <a:rPr lang="en-US" smtClean="0"/>
              <a:pPr/>
              <a:t>9/14/2013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C6C63-A5E2-47AE-8BF1-AC136805A9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7F36DD-03A1-489D-A23C-6B5C280F07AD}" type="datetimeFigureOut">
              <a:rPr lang="en-US" smtClean="0"/>
              <a:pPr/>
              <a:t>9/14/2013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C6C63-A5E2-47AE-8BF1-AC136805A9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7F36DD-03A1-489D-A23C-6B5C280F07AD}" type="datetimeFigureOut">
              <a:rPr lang="en-US" smtClean="0"/>
              <a:pPr/>
              <a:t>9/14/2013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C6C63-A5E2-47AE-8BF1-AC136805A9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7F36DD-03A1-489D-A23C-6B5C280F07AD}" type="datetimeFigureOut">
              <a:rPr lang="en-US" smtClean="0"/>
              <a:pPr/>
              <a:t>9/14/2013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C6C63-A5E2-47AE-8BF1-AC136805A9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7F36DD-03A1-489D-A23C-6B5C280F07AD}" type="datetimeFigureOut">
              <a:rPr lang="en-US" smtClean="0"/>
              <a:pPr/>
              <a:t>9/14/2013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DC6C63-A5E2-47AE-8BF1-AC136805A9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7F36DD-03A1-489D-A23C-6B5C280F07AD}" type="datetimeFigureOut">
              <a:rPr lang="en-US" smtClean="0"/>
              <a:pPr/>
              <a:t>9/14/2013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DC6C63-A5E2-47AE-8BF1-AC136805A9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F36DD-03A1-489D-A23C-6B5C280F07AD}" type="datetimeFigureOut">
              <a:rPr lang="en-US" smtClean="0"/>
              <a:pPr/>
              <a:t>9/14/2013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DC6C63-A5E2-47AE-8BF1-AC136805A9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F36DD-03A1-489D-A23C-6B5C280F07AD}" type="datetimeFigureOut">
              <a:rPr lang="en-US" smtClean="0"/>
              <a:pPr/>
              <a:t>9/14/2013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C6C63-A5E2-47AE-8BF1-AC136805A9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F36DD-03A1-489D-A23C-6B5C280F07AD}" type="datetimeFigureOut">
              <a:rPr lang="en-US" smtClean="0"/>
              <a:pPr/>
              <a:t>9/14/2013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C6C63-A5E2-47AE-8BF1-AC136805A9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F36DD-03A1-489D-A23C-6B5C280F07AD}" type="datetimeFigureOut">
              <a:rPr lang="en-US" smtClean="0"/>
              <a:pPr/>
              <a:t>9/14/2013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C6C63-A5E2-47AE-8BF1-AC136805A9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ch3cooh@mit.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applelessgarden/vinegar" TargetMode="External"/><Relationship Id="rId4" Type="http://schemas.openxmlformats.org/officeDocument/2006/relationships/hyperlink" Target="https://sites.google.com/sit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csep10.phys.utk.edu/astr162/lect/sun/wind.html"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6.png"/><Relationship Id="rId7" Type="http://schemas.openxmlformats.org/officeDocument/2006/relationships/image" Target="../media/image3.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Explosion 2 5"/>
          <p:cNvSpPr/>
          <p:nvPr/>
        </p:nvSpPr>
        <p:spPr>
          <a:xfrm rot="11916883">
            <a:off x="-711565" y="288437"/>
            <a:ext cx="9935784" cy="5900127"/>
          </a:xfrm>
          <a:prstGeom prst="irregularSeal2">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28600"/>
            <a:ext cx="7772400" cy="1470025"/>
          </a:xfrm>
        </p:spPr>
        <p:txBody>
          <a:bodyPr/>
          <a:lstStyle/>
          <a:p>
            <a:r>
              <a:rPr lang="en-US" dirty="0" smtClean="0">
                <a:solidFill>
                  <a:schemeClr val="bg2">
                    <a:lumMod val="75000"/>
                  </a:schemeClr>
                </a:solidFill>
              </a:rPr>
              <a:t>MAXWELL’S EQUATIONS</a:t>
            </a:r>
            <a:endParaRPr lang="en-US" dirty="0">
              <a:solidFill>
                <a:schemeClr val="bg2">
                  <a:lumMod val="75000"/>
                </a:schemeClr>
              </a:solidFill>
            </a:endParaRPr>
          </a:p>
        </p:txBody>
      </p:sp>
      <p:sp>
        <p:nvSpPr>
          <p:cNvPr id="3" name="Subtitle 2"/>
          <p:cNvSpPr>
            <a:spLocks noGrp="1"/>
          </p:cNvSpPr>
          <p:nvPr>
            <p:ph type="subTitle" idx="1"/>
          </p:nvPr>
        </p:nvSpPr>
        <p:spPr>
          <a:xfrm>
            <a:off x="1447800" y="5715000"/>
            <a:ext cx="6400800" cy="1752600"/>
          </a:xfrm>
        </p:spPr>
        <p:txBody>
          <a:bodyPr/>
          <a:lstStyle/>
          <a:p>
            <a:r>
              <a:rPr lang="en-US" dirty="0" smtClean="0">
                <a:solidFill>
                  <a:schemeClr val="bg2">
                    <a:lumMod val="75000"/>
                  </a:schemeClr>
                </a:solidFill>
              </a:rPr>
              <a:t>Derived From Special Relativity and Observations of Charge</a:t>
            </a:r>
            <a:endParaRPr lang="en-US" dirty="0">
              <a:solidFill>
                <a:schemeClr val="bg2">
                  <a:lumMod val="7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512" y="1981200"/>
            <a:ext cx="2735054" cy="1139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7429" y="2190750"/>
            <a:ext cx="328549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8608" y="3434031"/>
            <a:ext cx="3020931" cy="1198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8841" y="3137431"/>
            <a:ext cx="1808395" cy="140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An arbitrary Electric Field</a:t>
            </a:r>
            <a:endParaRPr lang="en-US" dirty="0"/>
          </a:p>
        </p:txBody>
      </p:sp>
      <p:sp>
        <p:nvSpPr>
          <p:cNvPr id="3" name="Content Placeholder 2"/>
          <p:cNvSpPr>
            <a:spLocks noGrp="1"/>
          </p:cNvSpPr>
          <p:nvPr>
            <p:ph idx="1"/>
          </p:nvPr>
        </p:nvSpPr>
        <p:spPr>
          <a:xfrm>
            <a:off x="-152400" y="838200"/>
            <a:ext cx="8991600" cy="6400800"/>
          </a:xfrm>
        </p:spPr>
        <p:txBody>
          <a:bodyPr>
            <a:normAutofit fontScale="92500" lnSpcReduction="20000"/>
          </a:bodyPr>
          <a:lstStyle/>
          <a:p>
            <a:r>
              <a:rPr lang="en-US" dirty="0" smtClean="0"/>
              <a:t>Charge doesn’t have to be discretely distributed – doesn’t always have to be an isolated point charge.</a:t>
            </a:r>
          </a:p>
          <a:p>
            <a:r>
              <a:rPr lang="en-US" dirty="0" smtClean="0"/>
              <a:t>You describe these general fields of charge as a function of space called:</a:t>
            </a:r>
          </a:p>
          <a:p>
            <a:pPr>
              <a:buNone/>
            </a:pPr>
            <a:r>
              <a:rPr lang="en-US" b="1" dirty="0" smtClean="0"/>
              <a:t>	Charge Density – q(</a:t>
            </a:r>
            <a:r>
              <a:rPr lang="en-US" b="1" dirty="0" err="1" smtClean="0"/>
              <a:t>x,y,z</a:t>
            </a:r>
            <a:r>
              <a:rPr lang="en-US" b="1" dirty="0" smtClean="0"/>
              <a:t>)   </a:t>
            </a:r>
            <a:r>
              <a:rPr lang="en-US" dirty="0" smtClean="0"/>
              <a:t>(note: q is called a field, but unlike the electric “vector field” q is a “scalar field” because it only has a value at each pt instead of a value and direction) </a:t>
            </a:r>
          </a:p>
          <a:p>
            <a:r>
              <a:rPr lang="en-US" dirty="0" smtClean="0"/>
              <a:t>EX:  This 1yard x 1’’x1’’ bar has a charge distribution described by the following function:   </a:t>
            </a:r>
          </a:p>
          <a:p>
            <a:endParaRPr lang="en-US" dirty="0"/>
          </a:p>
          <a:p>
            <a:pPr>
              <a:buNone/>
            </a:pPr>
            <a:endParaRPr lang="en-US" dirty="0"/>
          </a:p>
          <a:p>
            <a:endParaRPr lang="en-US" dirty="0" smtClean="0"/>
          </a:p>
          <a:p>
            <a:r>
              <a:rPr lang="en-US" dirty="0" smtClean="0"/>
              <a:t>Riemann Approximation – Reducing to Point Charges</a:t>
            </a:r>
            <a:endParaRPr lang="en-US" dirty="0"/>
          </a:p>
        </p:txBody>
      </p:sp>
      <p:pic>
        <p:nvPicPr>
          <p:cNvPr id="40962" name="Picture 2"/>
          <p:cNvPicPr>
            <a:picLocks noChangeAspect="1" noChangeArrowheads="1"/>
          </p:cNvPicPr>
          <p:nvPr/>
        </p:nvPicPr>
        <p:blipFill>
          <a:blip r:embed="rId3"/>
          <a:srcRect/>
          <a:stretch>
            <a:fillRect/>
          </a:stretch>
        </p:blipFill>
        <p:spPr bwMode="auto">
          <a:xfrm>
            <a:off x="762000" y="5114925"/>
            <a:ext cx="7705725" cy="676275"/>
          </a:xfrm>
          <a:prstGeom prst="rect">
            <a:avLst/>
          </a:prstGeom>
          <a:noFill/>
          <a:ln w="9525">
            <a:noFill/>
            <a:miter lim="800000"/>
            <a:headEnd/>
            <a:tailEnd/>
          </a:ln>
          <a:effectLst/>
        </p:spPr>
      </p:pic>
      <p:sp>
        <p:nvSpPr>
          <p:cNvPr id="12" name="TextBox 11"/>
          <p:cNvSpPr txBox="1"/>
          <p:nvPr/>
        </p:nvSpPr>
        <p:spPr>
          <a:xfrm>
            <a:off x="6172200" y="4419600"/>
            <a:ext cx="3537531" cy="630942"/>
          </a:xfrm>
          <a:prstGeom prst="rect">
            <a:avLst/>
          </a:prstGeom>
          <a:noFill/>
        </p:spPr>
        <p:txBody>
          <a:bodyPr wrap="square" rtlCol="0">
            <a:spAutoFit/>
          </a:bodyPr>
          <a:lstStyle/>
          <a:p>
            <a:r>
              <a:rPr lang="en-US" sz="3500" b="1" dirty="0" smtClean="0"/>
              <a:t>q(</a:t>
            </a:r>
            <a:r>
              <a:rPr lang="en-US" sz="3500" b="1" dirty="0" err="1" smtClean="0"/>
              <a:t>x,y,z</a:t>
            </a:r>
            <a:r>
              <a:rPr lang="en-US" sz="3500" b="1" dirty="0" smtClean="0"/>
              <a:t>) = 5x</a:t>
            </a:r>
            <a:endParaRPr lang="en-US" sz="3500" b="1" dirty="0"/>
          </a:p>
        </p:txBody>
      </p:sp>
      <p:cxnSp>
        <p:nvCxnSpPr>
          <p:cNvPr id="16" name="Straight Arrow Connector 15"/>
          <p:cNvCxnSpPr/>
          <p:nvPr/>
        </p:nvCxnSpPr>
        <p:spPr>
          <a:xfrm>
            <a:off x="838200" y="5865812"/>
            <a:ext cx="7848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610600" y="5314146"/>
            <a:ext cx="533400" cy="477054"/>
          </a:xfrm>
          <a:prstGeom prst="rect">
            <a:avLst/>
          </a:prstGeom>
          <a:noFill/>
        </p:spPr>
        <p:txBody>
          <a:bodyPr wrap="square" rtlCol="0">
            <a:spAutoFit/>
          </a:bodyPr>
          <a:lstStyle/>
          <a:p>
            <a:r>
              <a:rPr lang="en-US" sz="2500" b="1" dirty="0"/>
              <a:t>x</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Variables for Gauss’s Law – Check </a:t>
            </a:r>
            <a:r>
              <a:rPr lang="en-US" dirty="0" smtClean="0">
                <a:sym typeface="Wingdings" pitchFamily="2" charset="2"/>
              </a:rPr>
              <a:t></a:t>
            </a:r>
            <a:endParaRPr lang="en-US" dirty="0"/>
          </a:p>
        </p:txBody>
      </p:sp>
      <p:sp>
        <p:nvSpPr>
          <p:cNvPr id="3" name="Content Placeholder 2"/>
          <p:cNvSpPr>
            <a:spLocks noGrp="1"/>
          </p:cNvSpPr>
          <p:nvPr>
            <p:ph idx="1"/>
          </p:nvPr>
        </p:nvSpPr>
        <p:spPr>
          <a:xfrm>
            <a:off x="609600" y="2971800"/>
            <a:ext cx="7924800" cy="3429000"/>
          </a:xfrm>
        </p:spPr>
        <p:txBody>
          <a:bodyPr>
            <a:normAutofit fontScale="92500" lnSpcReduction="20000"/>
          </a:bodyPr>
          <a:lstStyle/>
          <a:p>
            <a:r>
              <a:rPr lang="en-US" dirty="0" smtClean="0"/>
              <a:t>Gauss’s Law only refers to charge and the electric field, summarizing the properties we just described</a:t>
            </a:r>
          </a:p>
          <a:p>
            <a:r>
              <a:rPr lang="en-US" dirty="0" smtClean="0"/>
              <a:t>Now that you know what the variables mean, lets talk about the Mathematical notation, which simply expresses, in mathematics, the description of charge and electricity you just learned</a:t>
            </a:r>
          </a:p>
          <a:p>
            <a:endParaRPr lang="en-US" dirty="0"/>
          </a:p>
        </p:txBody>
      </p:sp>
      <p:pic>
        <p:nvPicPr>
          <p:cNvPr id="4" name="Picture 2"/>
          <p:cNvPicPr>
            <a:picLocks noChangeAspect="1" noChangeArrowheads="1"/>
          </p:cNvPicPr>
          <p:nvPr/>
        </p:nvPicPr>
        <p:blipFill>
          <a:blip r:embed="rId2"/>
          <a:srcRect t="53501" b="32317"/>
          <a:stretch>
            <a:fillRect/>
          </a:stretch>
        </p:blipFill>
        <p:spPr bwMode="auto">
          <a:xfrm>
            <a:off x="1676400" y="1295400"/>
            <a:ext cx="5819775"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8229" y="1480079"/>
            <a:ext cx="2299971" cy="958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327333"/>
            <a:ext cx="2762846" cy="1041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658147"/>
            <a:ext cx="2540372" cy="1008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2821" y="2590800"/>
            <a:ext cx="1384779" cy="114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12931"/>
            <a:ext cx="8229600" cy="1143000"/>
          </a:xfrm>
        </p:spPr>
        <p:txBody>
          <a:bodyPr>
            <a:normAutofit/>
          </a:bodyPr>
          <a:lstStyle/>
          <a:p>
            <a:r>
              <a:rPr lang="en-US" dirty="0" smtClean="0"/>
              <a:t>Mathematical Notation</a:t>
            </a:r>
            <a:endParaRPr lang="en-US" dirty="0"/>
          </a:p>
        </p:txBody>
      </p:sp>
      <p:sp>
        <p:nvSpPr>
          <p:cNvPr id="18" name="Oval 17"/>
          <p:cNvSpPr/>
          <p:nvPr/>
        </p:nvSpPr>
        <p:spPr>
          <a:xfrm>
            <a:off x="4710078" y="1371600"/>
            <a:ext cx="304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527873" y="2727982"/>
            <a:ext cx="304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p:cNvPicPr>
            <a:picLocks noChangeAspect="1" noChangeArrowheads="1"/>
          </p:cNvPicPr>
          <p:nvPr/>
        </p:nvPicPr>
        <p:blipFill>
          <a:blip r:embed="rId7"/>
          <a:srcRect l="47368" t="53501" r="46324" b="31316"/>
          <a:stretch>
            <a:fillRect/>
          </a:stretch>
        </p:blipFill>
        <p:spPr bwMode="auto">
          <a:xfrm>
            <a:off x="381000" y="1524000"/>
            <a:ext cx="304800" cy="1219200"/>
          </a:xfrm>
          <a:prstGeom prst="rect">
            <a:avLst/>
          </a:prstGeom>
          <a:noFill/>
          <a:ln w="9525">
            <a:noFill/>
            <a:miter lim="800000"/>
            <a:headEnd/>
            <a:tailEnd/>
          </a:ln>
          <a:effectLst/>
        </p:spPr>
      </p:pic>
      <p:sp>
        <p:nvSpPr>
          <p:cNvPr id="21" name="Content Placeholder 2"/>
          <p:cNvSpPr>
            <a:spLocks noGrp="1"/>
          </p:cNvSpPr>
          <p:nvPr>
            <p:ph idx="1"/>
          </p:nvPr>
        </p:nvSpPr>
        <p:spPr>
          <a:xfrm>
            <a:off x="152400" y="3886200"/>
            <a:ext cx="8991600" cy="2819400"/>
          </a:xfrm>
        </p:spPr>
        <p:txBody>
          <a:bodyPr>
            <a:normAutofit fontScale="85000" lnSpcReduction="10000"/>
          </a:bodyPr>
          <a:lstStyle/>
          <a:p>
            <a:pPr>
              <a:buNone/>
            </a:pPr>
            <a:r>
              <a:rPr lang="en-US" dirty="0" smtClean="0">
                <a:solidFill>
                  <a:srgbClr val="FF0000"/>
                </a:solidFill>
              </a:rPr>
              <a:t>Derivative – NOT DIVISION – (/</a:t>
            </a:r>
            <a:r>
              <a:rPr lang="en-US" dirty="0" err="1" smtClean="0">
                <a:solidFill>
                  <a:srgbClr val="FF0000"/>
                </a:solidFill>
              </a:rPr>
              <a:t>dt</a:t>
            </a:r>
            <a:r>
              <a:rPr lang="en-US" dirty="0" smtClean="0">
                <a:solidFill>
                  <a:srgbClr val="FF0000"/>
                </a:solidFill>
              </a:rPr>
              <a:t> – with respect to time)</a:t>
            </a:r>
          </a:p>
          <a:p>
            <a:pPr>
              <a:buNone/>
            </a:pPr>
            <a:r>
              <a:rPr lang="en-US" dirty="0" smtClean="0">
                <a:solidFill>
                  <a:schemeClr val="tx2">
                    <a:lumMod val="60000"/>
                    <a:lumOff val="40000"/>
                  </a:schemeClr>
                </a:solidFill>
              </a:rPr>
              <a:t>Integral over a closed loop – taken </a:t>
            </a:r>
            <a:r>
              <a:rPr lang="en-US" dirty="0" err="1" smtClean="0">
                <a:solidFill>
                  <a:schemeClr val="tx2">
                    <a:lumMod val="60000"/>
                    <a:lumOff val="40000"/>
                  </a:schemeClr>
                </a:solidFill>
              </a:rPr>
              <a:t>wrt</a:t>
            </a:r>
            <a:r>
              <a:rPr lang="en-US" dirty="0" smtClean="0">
                <a:solidFill>
                  <a:schemeClr val="tx2">
                    <a:lumMod val="60000"/>
                    <a:lumOff val="40000"/>
                  </a:schemeClr>
                </a:solidFill>
              </a:rPr>
              <a:t> a loop</a:t>
            </a:r>
          </a:p>
          <a:p>
            <a:pPr>
              <a:buNone/>
            </a:pPr>
            <a:r>
              <a:rPr lang="en-US" dirty="0" smtClean="0">
                <a:solidFill>
                  <a:srgbClr val="FFC000"/>
                </a:solidFill>
              </a:rPr>
              <a:t>Double Integral – taken </a:t>
            </a:r>
            <a:r>
              <a:rPr lang="en-US" dirty="0" err="1" smtClean="0">
                <a:solidFill>
                  <a:srgbClr val="FFC000"/>
                </a:solidFill>
              </a:rPr>
              <a:t>wrt</a:t>
            </a:r>
            <a:r>
              <a:rPr lang="en-US" dirty="0" smtClean="0">
                <a:solidFill>
                  <a:srgbClr val="FFC000"/>
                </a:solidFill>
              </a:rPr>
              <a:t> a surface</a:t>
            </a:r>
          </a:p>
          <a:p>
            <a:pPr>
              <a:buNone/>
            </a:pPr>
            <a:r>
              <a:rPr lang="en-US" dirty="0" smtClean="0">
                <a:solidFill>
                  <a:srgbClr val="92D050"/>
                </a:solidFill>
              </a:rPr>
              <a:t>Double Integral over a “Closed Surface” – </a:t>
            </a:r>
            <a:r>
              <a:rPr lang="en-US" dirty="0" err="1" smtClean="0">
                <a:solidFill>
                  <a:srgbClr val="92D050"/>
                </a:solidFill>
              </a:rPr>
              <a:t>wrt</a:t>
            </a:r>
            <a:r>
              <a:rPr lang="en-US" dirty="0" smtClean="0">
                <a:solidFill>
                  <a:srgbClr val="92D050"/>
                </a:solidFill>
              </a:rPr>
              <a:t> a surface</a:t>
            </a:r>
          </a:p>
          <a:p>
            <a:pPr>
              <a:buNone/>
            </a:pPr>
            <a:r>
              <a:rPr lang="en-US" dirty="0" smtClean="0">
                <a:solidFill>
                  <a:schemeClr val="accent4"/>
                </a:solidFill>
              </a:rPr>
              <a:t>Triple Integral – </a:t>
            </a:r>
            <a:r>
              <a:rPr lang="en-US" dirty="0" err="1" smtClean="0">
                <a:solidFill>
                  <a:schemeClr val="accent4"/>
                </a:solidFill>
              </a:rPr>
              <a:t>wrt</a:t>
            </a:r>
            <a:r>
              <a:rPr lang="en-US" dirty="0" smtClean="0">
                <a:solidFill>
                  <a:schemeClr val="accent4"/>
                </a:solidFill>
              </a:rPr>
              <a:t> a volume (cool note, to take the next step, a “closed volume” would need to be realized in 4D space </a:t>
            </a:r>
            <a:r>
              <a:rPr lang="en-US" dirty="0" smtClean="0">
                <a:solidFill>
                  <a:schemeClr val="accent4"/>
                </a:solidFill>
                <a:sym typeface="Wingdings" pitchFamily="2" charset="2"/>
              </a:rPr>
              <a:t></a:t>
            </a:r>
            <a:endParaRPr lang="en-US" dirty="0" smtClean="0">
              <a:solidFill>
                <a:schemeClr val="accent4"/>
              </a:solidFill>
            </a:endParaRPr>
          </a:p>
          <a:p>
            <a:pPr>
              <a:buNone/>
            </a:pPr>
            <a:endParaRPr lang="en-US" dirty="0" smtClean="0">
              <a:solidFill>
                <a:srgbClr val="92D050"/>
              </a:solidFill>
            </a:endParaRPr>
          </a:p>
          <a:p>
            <a:pPr>
              <a:buNone/>
            </a:pPr>
            <a:endParaRPr lang="en-US" dirty="0" smtClean="0">
              <a:solidFill>
                <a:srgbClr val="FFC000"/>
              </a:solidFill>
            </a:endParaRPr>
          </a:p>
          <a:p>
            <a:pPr>
              <a:buNone/>
            </a:pPr>
            <a:endParaRPr lang="en-US" dirty="0" smtClean="0">
              <a:solidFill>
                <a:srgbClr val="FF0000"/>
              </a:solidFill>
            </a:endParaRPr>
          </a:p>
          <a:p>
            <a:pPr>
              <a:buNone/>
            </a:pPr>
            <a:endParaRPr lang="en-US" dirty="0" smtClean="0">
              <a:solidFill>
                <a:srgbClr val="FF0000"/>
              </a:solidFill>
            </a:endParaRPr>
          </a:p>
        </p:txBody>
      </p:sp>
      <p:sp>
        <p:nvSpPr>
          <p:cNvPr id="22" name="Oval 21"/>
          <p:cNvSpPr/>
          <p:nvPr/>
        </p:nvSpPr>
        <p:spPr>
          <a:xfrm>
            <a:off x="3276600" y="1371600"/>
            <a:ext cx="304800" cy="6858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345560" y="2681581"/>
            <a:ext cx="304800" cy="6858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416844" y="1421829"/>
            <a:ext cx="304800" cy="6858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467600" y="1447801"/>
            <a:ext cx="381000" cy="685800"/>
          </a:xfrm>
          <a:prstGeom prst="ellipse">
            <a:avLst/>
          </a:prstGeom>
          <a:noFill/>
          <a:ln>
            <a:solidFill>
              <a:srgbClr val="A06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248401" y="2580773"/>
            <a:ext cx="304800" cy="6858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Curved Connector 27"/>
          <p:cNvCxnSpPr>
            <a:stCxn id="22" idx="0"/>
          </p:cNvCxnSpPr>
          <p:nvPr/>
        </p:nvCxnSpPr>
        <p:spPr>
          <a:xfrm rot="16200000" flipH="1">
            <a:off x="3543300" y="1257300"/>
            <a:ext cx="228600" cy="457200"/>
          </a:xfrm>
          <a:prstGeom prst="curvedConnector4">
            <a:avLst>
              <a:gd name="adj1" fmla="val -100000"/>
              <a:gd name="adj2" fmla="val 6666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23" idx="0"/>
          </p:cNvCxnSpPr>
          <p:nvPr/>
        </p:nvCxnSpPr>
        <p:spPr>
          <a:xfrm rot="16200000" flipH="1">
            <a:off x="3574160" y="2605381"/>
            <a:ext cx="228600" cy="381000"/>
          </a:xfrm>
          <a:prstGeom prst="curvedConnector4">
            <a:avLst>
              <a:gd name="adj1" fmla="val -100000"/>
              <a:gd name="adj2" fmla="val 7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24" idx="0"/>
          </p:cNvCxnSpPr>
          <p:nvPr/>
        </p:nvCxnSpPr>
        <p:spPr>
          <a:xfrm rot="16200000" flipH="1">
            <a:off x="6683544" y="1307529"/>
            <a:ext cx="228600" cy="457200"/>
          </a:xfrm>
          <a:prstGeom prst="curvedConnector4">
            <a:avLst>
              <a:gd name="adj1" fmla="val -100000"/>
              <a:gd name="adj2" fmla="val 6666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urved Connector 37"/>
          <p:cNvCxnSpPr/>
          <p:nvPr/>
        </p:nvCxnSpPr>
        <p:spPr>
          <a:xfrm rot="16200000" flipH="1">
            <a:off x="6515101" y="2466473"/>
            <a:ext cx="228600" cy="457200"/>
          </a:xfrm>
          <a:prstGeom prst="curvedConnector4">
            <a:avLst>
              <a:gd name="adj1" fmla="val -100000"/>
              <a:gd name="adj2" fmla="val 6666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25" idx="0"/>
          </p:cNvCxnSpPr>
          <p:nvPr/>
        </p:nvCxnSpPr>
        <p:spPr>
          <a:xfrm rot="16200000" flipH="1">
            <a:off x="7829550" y="1276351"/>
            <a:ext cx="228600" cy="571500"/>
          </a:xfrm>
          <a:prstGeom prst="curvedConnector4">
            <a:avLst>
              <a:gd name="adj1" fmla="val -100000"/>
              <a:gd name="adj2" fmla="val 66667"/>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4982783" y="1371600"/>
            <a:ext cx="304800" cy="685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832673" y="2697512"/>
            <a:ext cx="304800" cy="685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Curved Connector 45"/>
          <p:cNvCxnSpPr>
            <a:stCxn id="43" idx="0"/>
          </p:cNvCxnSpPr>
          <p:nvPr/>
        </p:nvCxnSpPr>
        <p:spPr>
          <a:xfrm rot="16200000" flipH="1">
            <a:off x="5249483" y="1257300"/>
            <a:ext cx="228600" cy="457200"/>
          </a:xfrm>
          <a:prstGeom prst="curvedConnector4">
            <a:avLst>
              <a:gd name="adj1" fmla="val -100000"/>
              <a:gd name="adj2" fmla="val 6666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44" idx="0"/>
          </p:cNvCxnSpPr>
          <p:nvPr/>
        </p:nvCxnSpPr>
        <p:spPr>
          <a:xfrm rot="16200000" flipH="1">
            <a:off x="5099373" y="2583212"/>
            <a:ext cx="228600" cy="457200"/>
          </a:xfrm>
          <a:prstGeom prst="curvedConnector4">
            <a:avLst>
              <a:gd name="adj1" fmla="val -100000"/>
              <a:gd name="adj2" fmla="val 66667"/>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914400" y="1752600"/>
            <a:ext cx="1801519" cy="1077218"/>
          </a:xfrm>
          <a:prstGeom prst="rect">
            <a:avLst/>
          </a:prstGeom>
        </p:spPr>
        <p:txBody>
          <a:bodyPr wrap="none">
            <a:spAutoFit/>
          </a:bodyPr>
          <a:lstStyle/>
          <a:p>
            <a:r>
              <a:rPr lang="en-US" sz="3200" dirty="0" smtClean="0"/>
              <a:t>– An </a:t>
            </a:r>
          </a:p>
          <a:p>
            <a:r>
              <a:rPr lang="en-US" sz="3200" dirty="0" smtClean="0"/>
              <a:t>“Integral”</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798"/>
            <a:ext cx="8229600" cy="1143000"/>
          </a:xfrm>
        </p:spPr>
        <p:txBody>
          <a:bodyPr/>
          <a:lstStyle/>
          <a:p>
            <a:r>
              <a:rPr lang="en-US" dirty="0" smtClean="0"/>
              <a:t>What is a Derivative</a:t>
            </a:r>
            <a:endParaRPr lang="en-US" dirty="0"/>
          </a:p>
        </p:txBody>
      </p:sp>
      <p:sp>
        <p:nvSpPr>
          <p:cNvPr id="3" name="Content Placeholder 2"/>
          <p:cNvSpPr>
            <a:spLocks noGrp="1"/>
          </p:cNvSpPr>
          <p:nvPr>
            <p:ph idx="1"/>
          </p:nvPr>
        </p:nvSpPr>
        <p:spPr>
          <a:xfrm>
            <a:off x="0" y="1219200"/>
            <a:ext cx="8686800" cy="4525963"/>
          </a:xfrm>
        </p:spPr>
        <p:txBody>
          <a:bodyPr>
            <a:normAutofit/>
          </a:bodyPr>
          <a:lstStyle/>
          <a:p>
            <a:pPr>
              <a:buNone/>
            </a:pPr>
            <a:r>
              <a:rPr lang="en-US" dirty="0" smtClean="0"/>
              <a:t>	</a:t>
            </a:r>
            <a:endParaRPr lang="en-US" dirty="0"/>
          </a:p>
        </p:txBody>
      </p:sp>
      <p:pic>
        <p:nvPicPr>
          <p:cNvPr id="35842" name="Picture 2"/>
          <p:cNvPicPr>
            <a:picLocks noChangeAspect="1" noChangeArrowheads="1"/>
          </p:cNvPicPr>
          <p:nvPr/>
        </p:nvPicPr>
        <p:blipFill>
          <a:blip r:embed="rId3"/>
          <a:srcRect/>
          <a:stretch>
            <a:fillRect/>
          </a:stretch>
        </p:blipFill>
        <p:spPr bwMode="auto">
          <a:xfrm>
            <a:off x="1828800" y="3505200"/>
            <a:ext cx="5638800" cy="898031"/>
          </a:xfrm>
          <a:prstGeom prst="rect">
            <a:avLst/>
          </a:prstGeom>
          <a:noFill/>
          <a:ln w="9525">
            <a:noFill/>
            <a:miter lim="800000"/>
            <a:headEnd/>
            <a:tailEnd/>
          </a:ln>
          <a:effectLst/>
        </p:spPr>
      </p:pic>
      <p:sp>
        <p:nvSpPr>
          <p:cNvPr id="7" name="TextBox 6"/>
          <p:cNvSpPr txBox="1"/>
          <p:nvPr/>
        </p:nvSpPr>
        <p:spPr>
          <a:xfrm>
            <a:off x="609600" y="3593068"/>
            <a:ext cx="1600200" cy="369332"/>
          </a:xfrm>
          <a:prstGeom prst="rect">
            <a:avLst/>
          </a:prstGeom>
          <a:noFill/>
        </p:spPr>
        <p:txBody>
          <a:bodyPr wrap="square" rtlCol="0">
            <a:spAutoFit/>
          </a:bodyPr>
          <a:lstStyle/>
          <a:p>
            <a:r>
              <a:rPr lang="en-US" dirty="0" smtClean="0"/>
              <a:t>SLOPE</a:t>
            </a:r>
            <a:endParaRPr lang="en-US" dirty="0"/>
          </a:p>
        </p:txBody>
      </p:sp>
      <p:pic>
        <p:nvPicPr>
          <p:cNvPr id="35844" name="Picture 4"/>
          <p:cNvPicPr>
            <a:picLocks noChangeAspect="1" noChangeArrowheads="1"/>
          </p:cNvPicPr>
          <p:nvPr/>
        </p:nvPicPr>
        <p:blipFill>
          <a:blip r:embed="rId4"/>
          <a:srcRect/>
          <a:stretch>
            <a:fillRect/>
          </a:stretch>
        </p:blipFill>
        <p:spPr bwMode="auto">
          <a:xfrm>
            <a:off x="2228850" y="4800600"/>
            <a:ext cx="6381750" cy="1200150"/>
          </a:xfrm>
          <a:prstGeom prst="rect">
            <a:avLst/>
          </a:prstGeom>
          <a:noFill/>
          <a:ln w="9525">
            <a:noFill/>
            <a:miter lim="800000"/>
            <a:headEnd/>
            <a:tailEnd/>
          </a:ln>
          <a:effectLst/>
        </p:spPr>
      </p:pic>
      <p:sp>
        <p:nvSpPr>
          <p:cNvPr id="8" name="TextBox 7"/>
          <p:cNvSpPr txBox="1"/>
          <p:nvPr/>
        </p:nvSpPr>
        <p:spPr>
          <a:xfrm>
            <a:off x="381000" y="4572000"/>
            <a:ext cx="2743200" cy="646331"/>
          </a:xfrm>
          <a:prstGeom prst="rect">
            <a:avLst/>
          </a:prstGeom>
          <a:noFill/>
        </p:spPr>
        <p:txBody>
          <a:bodyPr wrap="square" rtlCol="0">
            <a:spAutoFit/>
          </a:bodyPr>
          <a:lstStyle/>
          <a:p>
            <a:r>
              <a:rPr lang="en-US" dirty="0" smtClean="0"/>
              <a:t>FORMAL DEFINITION OF THE DERIVATIVE</a:t>
            </a:r>
            <a:endParaRPr lang="en-US" dirty="0"/>
          </a:p>
        </p:txBody>
      </p:sp>
      <p:sp>
        <p:nvSpPr>
          <p:cNvPr id="11" name="TextBox 10"/>
          <p:cNvSpPr txBox="1"/>
          <p:nvPr/>
        </p:nvSpPr>
        <p:spPr>
          <a:xfrm>
            <a:off x="304800" y="5920026"/>
            <a:ext cx="8839200" cy="861774"/>
          </a:xfrm>
          <a:prstGeom prst="rect">
            <a:avLst/>
          </a:prstGeom>
          <a:noFill/>
        </p:spPr>
        <p:txBody>
          <a:bodyPr wrap="square" rtlCol="0">
            <a:spAutoFit/>
          </a:bodyPr>
          <a:lstStyle/>
          <a:p>
            <a:r>
              <a:rPr lang="en-US" sz="2500" dirty="0" smtClean="0"/>
              <a:t>Ex:  Velocity is the Derivative of Motion.  Acceleration is the Derivative of Velocity.  Jerk is the Derivative of Acceleration.</a:t>
            </a:r>
            <a:endParaRPr lang="en-US" sz="2500" dirty="0"/>
          </a:p>
        </p:txBody>
      </p:sp>
      <p:pic>
        <p:nvPicPr>
          <p:cNvPr id="35846" name="Picture 6"/>
          <p:cNvPicPr>
            <a:picLocks noChangeAspect="1" noChangeArrowheads="1"/>
          </p:cNvPicPr>
          <p:nvPr/>
        </p:nvPicPr>
        <p:blipFill>
          <a:blip r:embed="rId5"/>
          <a:srcRect t="77053" r="47826" b="-7971"/>
          <a:stretch>
            <a:fillRect/>
          </a:stretch>
        </p:blipFill>
        <p:spPr bwMode="auto">
          <a:xfrm>
            <a:off x="1676400" y="1828800"/>
            <a:ext cx="3657600" cy="1219200"/>
          </a:xfrm>
          <a:prstGeom prst="rect">
            <a:avLst/>
          </a:prstGeom>
          <a:noFill/>
          <a:ln w="9525">
            <a:noFill/>
            <a:miter lim="800000"/>
            <a:headEnd/>
            <a:tailEnd/>
          </a:ln>
          <a:effectLst/>
        </p:spPr>
      </p:pic>
      <p:pic>
        <p:nvPicPr>
          <p:cNvPr id="35847" name="Picture 7"/>
          <p:cNvPicPr>
            <a:picLocks noChangeAspect="1" noChangeArrowheads="1"/>
          </p:cNvPicPr>
          <p:nvPr/>
        </p:nvPicPr>
        <p:blipFill>
          <a:blip r:embed="rId5"/>
          <a:srcRect l="50000" b="22705"/>
          <a:stretch>
            <a:fillRect/>
          </a:stretch>
        </p:blipFill>
        <p:spPr bwMode="auto">
          <a:xfrm>
            <a:off x="4495800" y="1219200"/>
            <a:ext cx="2514600" cy="2186609"/>
          </a:xfrm>
          <a:prstGeom prst="rect">
            <a:avLst/>
          </a:prstGeom>
          <a:noFill/>
          <a:ln w="9525">
            <a:noFill/>
            <a:miter lim="800000"/>
            <a:headEnd/>
            <a:tailEnd/>
          </a:ln>
          <a:effectLst/>
        </p:spPr>
      </p:pic>
      <p:pic>
        <p:nvPicPr>
          <p:cNvPr id="35848" name="Picture 8"/>
          <p:cNvPicPr>
            <a:picLocks noChangeAspect="1" noChangeArrowheads="1"/>
          </p:cNvPicPr>
          <p:nvPr/>
        </p:nvPicPr>
        <p:blipFill>
          <a:blip r:embed="rId5"/>
          <a:srcRect l="65217" t="77053"/>
          <a:stretch>
            <a:fillRect/>
          </a:stretch>
        </p:blipFill>
        <p:spPr bwMode="auto">
          <a:xfrm>
            <a:off x="7033661" y="1828800"/>
            <a:ext cx="2451233" cy="909638"/>
          </a:xfrm>
          <a:prstGeom prst="rect">
            <a:avLst/>
          </a:prstGeom>
          <a:noFill/>
          <a:ln w="9525">
            <a:noFill/>
            <a:miter lim="800000"/>
            <a:headEnd/>
            <a:tailEnd/>
          </a:ln>
          <a:effectLst/>
        </p:spPr>
      </p:pic>
      <p:sp>
        <p:nvSpPr>
          <p:cNvPr id="10" name="TextBox 9"/>
          <p:cNvSpPr txBox="1"/>
          <p:nvPr/>
        </p:nvSpPr>
        <p:spPr>
          <a:xfrm>
            <a:off x="990600" y="762000"/>
            <a:ext cx="8534400" cy="553998"/>
          </a:xfrm>
          <a:prstGeom prst="rect">
            <a:avLst/>
          </a:prstGeom>
          <a:noFill/>
        </p:spPr>
        <p:txBody>
          <a:bodyPr wrap="square" rtlCol="0">
            <a:spAutoFit/>
          </a:bodyPr>
          <a:lstStyle/>
          <a:p>
            <a:r>
              <a:rPr lang="en-US" sz="3000" dirty="0" smtClean="0"/>
              <a:t>Intuitively: the rate at which a function changes</a:t>
            </a:r>
            <a:endParaRPr lang="en-US" sz="3000" dirty="0"/>
          </a:p>
        </p:txBody>
      </p:sp>
      <p:pic>
        <p:nvPicPr>
          <p:cNvPr id="35845" name="Picture 5"/>
          <p:cNvPicPr>
            <a:picLocks noChangeAspect="1" noChangeArrowheads="1"/>
          </p:cNvPicPr>
          <p:nvPr/>
        </p:nvPicPr>
        <p:blipFill>
          <a:blip r:embed="rId5"/>
          <a:srcRect r="53200" b="18841"/>
          <a:stretch>
            <a:fillRect/>
          </a:stretch>
        </p:blipFill>
        <p:spPr bwMode="auto">
          <a:xfrm>
            <a:off x="381000" y="1200912"/>
            <a:ext cx="2362200" cy="2304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Integral </a:t>
            </a:r>
            <a:endParaRPr lang="en-US" dirty="0"/>
          </a:p>
        </p:txBody>
      </p:sp>
      <p:sp>
        <p:nvSpPr>
          <p:cNvPr id="3" name="Content Placeholder 2"/>
          <p:cNvSpPr>
            <a:spLocks noGrp="1"/>
          </p:cNvSpPr>
          <p:nvPr>
            <p:ph idx="1"/>
          </p:nvPr>
        </p:nvSpPr>
        <p:spPr/>
        <p:txBody>
          <a:bodyPr/>
          <a:lstStyle/>
          <a:p>
            <a:pPr>
              <a:buNone/>
            </a:pPr>
            <a:r>
              <a:rPr lang="en-US" dirty="0" smtClean="0"/>
              <a:t>If the </a:t>
            </a:r>
            <a:r>
              <a:rPr lang="en-US" b="1" dirty="0" smtClean="0"/>
              <a:t>derivative</a:t>
            </a:r>
            <a:r>
              <a:rPr lang="en-US" dirty="0" smtClean="0"/>
              <a:t> of Y(t) is X(t) </a:t>
            </a:r>
          </a:p>
          <a:p>
            <a:pPr>
              <a:buNone/>
            </a:pPr>
            <a:r>
              <a:rPr lang="en-US" dirty="0"/>
              <a:t> </a:t>
            </a:r>
            <a:r>
              <a:rPr lang="en-US" dirty="0" smtClean="0"/>
              <a:t>  the </a:t>
            </a:r>
            <a:r>
              <a:rPr lang="en-US" b="1" dirty="0" smtClean="0"/>
              <a:t>integral</a:t>
            </a:r>
            <a:r>
              <a:rPr lang="en-US" dirty="0" smtClean="0"/>
              <a:t> of X(t) is Y(t)</a:t>
            </a:r>
            <a:endParaRPr lang="en-US" dirty="0"/>
          </a:p>
        </p:txBody>
      </p:sp>
      <p:pic>
        <p:nvPicPr>
          <p:cNvPr id="5" name="Picture 7"/>
          <p:cNvPicPr>
            <a:picLocks noChangeAspect="1" noChangeArrowheads="1"/>
          </p:cNvPicPr>
          <p:nvPr/>
        </p:nvPicPr>
        <p:blipFill>
          <a:blip r:embed="rId3"/>
          <a:srcRect l="50000" b="22705"/>
          <a:stretch>
            <a:fillRect/>
          </a:stretch>
        </p:blipFill>
        <p:spPr bwMode="auto">
          <a:xfrm>
            <a:off x="457200" y="2819400"/>
            <a:ext cx="4419600" cy="3843131"/>
          </a:xfrm>
          <a:prstGeom prst="rect">
            <a:avLst/>
          </a:prstGeom>
          <a:noFill/>
          <a:ln w="9525">
            <a:noFill/>
            <a:miter lim="800000"/>
            <a:headEnd/>
            <a:tailEnd/>
          </a:ln>
          <a:effectLst/>
        </p:spPr>
      </p:pic>
      <p:sp>
        <p:nvSpPr>
          <p:cNvPr id="6" name="TextBox 5"/>
          <p:cNvSpPr txBox="1"/>
          <p:nvPr/>
        </p:nvSpPr>
        <p:spPr>
          <a:xfrm>
            <a:off x="5638800" y="2286000"/>
            <a:ext cx="2971800" cy="1631216"/>
          </a:xfrm>
          <a:prstGeom prst="rect">
            <a:avLst/>
          </a:prstGeom>
          <a:noFill/>
        </p:spPr>
        <p:txBody>
          <a:bodyPr wrap="square" rtlCol="0">
            <a:spAutoFit/>
          </a:bodyPr>
          <a:lstStyle/>
          <a:p>
            <a:r>
              <a:rPr lang="en-US" sz="2500" dirty="0" smtClean="0"/>
              <a:t>What, on this graph is changing at a rate described by the function, V?</a:t>
            </a:r>
            <a:endParaRPr lang="en-US" sz="2500" dirty="0"/>
          </a:p>
        </p:txBody>
      </p:sp>
      <p:sp>
        <p:nvSpPr>
          <p:cNvPr id="8" name="Rectangle 7"/>
          <p:cNvSpPr/>
          <p:nvPr/>
        </p:nvSpPr>
        <p:spPr>
          <a:xfrm>
            <a:off x="2971800" y="4724400"/>
            <a:ext cx="1143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00200" y="4724400"/>
            <a:ext cx="1143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715000" y="4267200"/>
            <a:ext cx="2514600" cy="1938992"/>
          </a:xfrm>
          <a:prstGeom prst="rect">
            <a:avLst/>
          </a:prstGeom>
          <a:noFill/>
        </p:spPr>
        <p:txBody>
          <a:bodyPr wrap="square" rtlCol="0">
            <a:spAutoFit/>
          </a:bodyPr>
          <a:lstStyle/>
          <a:p>
            <a:r>
              <a:rPr lang="en-US" sz="3000" b="1" dirty="0" smtClean="0"/>
              <a:t>INTEGRAL = THE AREA UNDER A CURVE</a:t>
            </a:r>
            <a:endParaRPr lang="en-US" sz="3000" b="1" dirty="0"/>
          </a:p>
        </p:txBody>
      </p:sp>
      <p:sp>
        <p:nvSpPr>
          <p:cNvPr id="11" name="TextBox 10"/>
          <p:cNvSpPr txBox="1"/>
          <p:nvPr/>
        </p:nvSpPr>
        <p:spPr>
          <a:xfrm>
            <a:off x="4648200" y="5867400"/>
            <a:ext cx="609600" cy="523220"/>
          </a:xfrm>
          <a:prstGeom prst="rect">
            <a:avLst/>
          </a:prstGeom>
          <a:noFill/>
        </p:spPr>
        <p:txBody>
          <a:bodyPr wrap="square" rtlCol="0">
            <a:spAutoFit/>
          </a:bodyPr>
          <a:lstStyle/>
          <a:p>
            <a:r>
              <a:rPr lang="en-US" sz="2800" b="1" dirty="0" smtClean="0"/>
              <a:t>x</a:t>
            </a:r>
            <a:endParaRPr lang="en-US" sz="2800" b="1" dirty="0"/>
          </a:p>
        </p:txBody>
      </p:sp>
      <p:sp>
        <p:nvSpPr>
          <p:cNvPr id="12" name="TextBox 11"/>
          <p:cNvSpPr txBox="1"/>
          <p:nvPr/>
        </p:nvSpPr>
        <p:spPr>
          <a:xfrm>
            <a:off x="1066800" y="5877580"/>
            <a:ext cx="609600" cy="523220"/>
          </a:xfrm>
          <a:prstGeom prst="rect">
            <a:avLst/>
          </a:prstGeom>
          <a:noFill/>
        </p:spPr>
        <p:txBody>
          <a:bodyPr wrap="square" rtlCol="0">
            <a:spAutoFit/>
          </a:bodyPr>
          <a:lstStyle/>
          <a:p>
            <a:r>
              <a:rPr lang="en-US" sz="2800" b="1" dirty="0" smtClean="0"/>
              <a:t>0</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normAutofit/>
          </a:bodyPr>
          <a:lstStyle/>
          <a:p>
            <a:r>
              <a:rPr lang="en-US" dirty="0" smtClean="0"/>
              <a:t>Integrals over SPACE </a:t>
            </a:r>
            <a:r>
              <a:rPr lang="en-US" sz="2200" dirty="0" smtClean="0"/>
              <a:t>(lines, surfaces, and volumes):</a:t>
            </a:r>
            <a:endParaRPr lang="en-US" sz="2200" dirty="0"/>
          </a:p>
        </p:txBody>
      </p:sp>
      <p:sp>
        <p:nvSpPr>
          <p:cNvPr id="3" name="Content Placeholder 2"/>
          <p:cNvSpPr>
            <a:spLocks noGrp="1"/>
          </p:cNvSpPr>
          <p:nvPr>
            <p:ph idx="1"/>
          </p:nvPr>
        </p:nvSpPr>
        <p:spPr>
          <a:xfrm>
            <a:off x="0" y="990600"/>
            <a:ext cx="9144000" cy="6172200"/>
          </a:xfrm>
        </p:spPr>
        <p:txBody>
          <a:bodyPr>
            <a:normAutofit fontScale="92500" lnSpcReduction="10000"/>
          </a:bodyPr>
          <a:lstStyle/>
          <a:p>
            <a:r>
              <a:rPr lang="en-US" dirty="0" smtClean="0"/>
              <a:t>Say you have a row of bean stalks and you know the height of this row as a function of x, </a:t>
            </a:r>
            <a:endParaRPr lang="en-US" dirty="0"/>
          </a:p>
          <a:p>
            <a:r>
              <a:rPr lang="en-US" dirty="0" smtClean="0"/>
              <a:t>B(x)</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t>The amount of bean plant you have is the integral of B  (the integral over the line from 0 to x)</a:t>
            </a:r>
            <a:endParaRPr lang="en-US" dirty="0"/>
          </a:p>
        </p:txBody>
      </p:sp>
      <p:pic>
        <p:nvPicPr>
          <p:cNvPr id="36867" name="Picture 3"/>
          <p:cNvPicPr>
            <a:picLocks noChangeAspect="1" noChangeArrowheads="1"/>
          </p:cNvPicPr>
          <p:nvPr/>
        </p:nvPicPr>
        <p:blipFill>
          <a:blip r:embed="rId2"/>
          <a:srcRect/>
          <a:stretch>
            <a:fillRect/>
          </a:stretch>
        </p:blipFill>
        <p:spPr bwMode="auto">
          <a:xfrm>
            <a:off x="1524000" y="1828800"/>
            <a:ext cx="6629400" cy="3579062"/>
          </a:xfrm>
          <a:prstGeom prst="rect">
            <a:avLst/>
          </a:prstGeom>
          <a:noFill/>
          <a:ln w="9525">
            <a:noFill/>
            <a:miter lim="800000"/>
            <a:headEnd/>
            <a:tailEnd/>
          </a:ln>
          <a:effectLst/>
        </p:spPr>
      </p:pic>
      <p:cxnSp>
        <p:nvCxnSpPr>
          <p:cNvPr id="6" name="Straight Arrow Connector 5"/>
          <p:cNvCxnSpPr/>
          <p:nvPr/>
        </p:nvCxnSpPr>
        <p:spPr>
          <a:xfrm>
            <a:off x="1295400" y="5410200"/>
            <a:ext cx="7239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82000" y="4810780"/>
            <a:ext cx="609600" cy="523220"/>
          </a:xfrm>
          <a:prstGeom prst="rect">
            <a:avLst/>
          </a:prstGeom>
          <a:noFill/>
        </p:spPr>
        <p:txBody>
          <a:bodyPr wrap="square" rtlCol="0">
            <a:spAutoFit/>
          </a:bodyPr>
          <a:lstStyle/>
          <a:p>
            <a:r>
              <a:rPr lang="en-US" sz="2800" b="1" dirty="0" smtClean="0"/>
              <a:t>X</a:t>
            </a:r>
            <a:endParaRPr lang="en-US" sz="2800" b="1" dirty="0"/>
          </a:p>
        </p:txBody>
      </p:sp>
      <p:cxnSp>
        <p:nvCxnSpPr>
          <p:cNvPr id="10" name="Straight Connector 9"/>
          <p:cNvCxnSpPr/>
          <p:nvPr/>
        </p:nvCxnSpPr>
        <p:spPr>
          <a:xfrm rot="5400000">
            <a:off x="1752600" y="54102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696994" y="5409406"/>
            <a:ext cx="3048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753394" y="5409406"/>
            <a:ext cx="3048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467600" y="5344180"/>
            <a:ext cx="609600" cy="523220"/>
          </a:xfrm>
          <a:prstGeom prst="rect">
            <a:avLst/>
          </a:prstGeom>
          <a:noFill/>
        </p:spPr>
        <p:txBody>
          <a:bodyPr wrap="square" rtlCol="0">
            <a:spAutoFit/>
          </a:bodyPr>
          <a:lstStyle/>
          <a:p>
            <a:r>
              <a:rPr lang="en-US" sz="2800" b="1" dirty="0" smtClean="0"/>
              <a:t>x</a:t>
            </a:r>
            <a:endParaRPr lang="en-US" sz="2800" b="1" dirty="0"/>
          </a:p>
        </p:txBody>
      </p:sp>
      <p:sp>
        <p:nvSpPr>
          <p:cNvPr id="14" name="TextBox 13"/>
          <p:cNvSpPr txBox="1"/>
          <p:nvPr/>
        </p:nvSpPr>
        <p:spPr>
          <a:xfrm>
            <a:off x="1524000" y="5344180"/>
            <a:ext cx="609600" cy="523220"/>
          </a:xfrm>
          <a:prstGeom prst="rect">
            <a:avLst/>
          </a:prstGeom>
          <a:noFill/>
        </p:spPr>
        <p:txBody>
          <a:bodyPr wrap="square" rtlCol="0">
            <a:spAutoFit/>
          </a:bodyPr>
          <a:lstStyle/>
          <a:p>
            <a:r>
              <a:rPr lang="en-US" sz="2800" b="1" dirty="0" smtClean="0"/>
              <a:t>0</a:t>
            </a:r>
            <a:endParaRPr lang="en-US" sz="2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Multi-variable Integral</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But what if you have a field of bean stalks with height known as a function of x and y, F(</a:t>
            </a:r>
            <a:r>
              <a:rPr lang="en-US" dirty="0" err="1" smtClean="0"/>
              <a:t>x,y</a:t>
            </a:r>
            <a:r>
              <a:rPr lang="en-US" dirty="0" smtClean="0"/>
              <a:t>)</a:t>
            </a:r>
            <a:endParaRPr lang="en-US" dirty="0"/>
          </a:p>
        </p:txBody>
      </p:sp>
      <p:pic>
        <p:nvPicPr>
          <p:cNvPr id="37893" name="Picture 5"/>
          <p:cNvPicPr>
            <a:picLocks noChangeAspect="1" noChangeArrowheads="1"/>
          </p:cNvPicPr>
          <p:nvPr/>
        </p:nvPicPr>
        <p:blipFill>
          <a:blip r:embed="rId3"/>
          <a:srcRect/>
          <a:stretch>
            <a:fillRect/>
          </a:stretch>
        </p:blipFill>
        <p:spPr bwMode="auto">
          <a:xfrm>
            <a:off x="1143000" y="2209800"/>
            <a:ext cx="672465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rcRect t="53501" b="32317"/>
          <a:stretch>
            <a:fillRect/>
          </a:stretch>
        </p:blipFill>
        <p:spPr bwMode="auto">
          <a:xfrm>
            <a:off x="3200400" y="76200"/>
            <a:ext cx="5819775" cy="1371600"/>
          </a:xfrm>
          <a:prstGeom prst="rect">
            <a:avLst/>
          </a:prstGeom>
          <a:noFill/>
          <a:ln w="9525">
            <a:noFill/>
            <a:miter lim="800000"/>
            <a:headEnd/>
            <a:tailEnd/>
          </a:ln>
          <a:effectLst/>
        </p:spPr>
      </p:pic>
      <p:sp>
        <p:nvSpPr>
          <p:cNvPr id="2" name="Title 1"/>
          <p:cNvSpPr>
            <a:spLocks noGrp="1"/>
          </p:cNvSpPr>
          <p:nvPr>
            <p:ph type="title"/>
          </p:nvPr>
        </p:nvSpPr>
        <p:spPr>
          <a:xfrm>
            <a:off x="-2438400" y="0"/>
            <a:ext cx="8229600" cy="1143000"/>
          </a:xfrm>
        </p:spPr>
        <p:txBody>
          <a:bodyPr/>
          <a:lstStyle/>
          <a:p>
            <a:r>
              <a:rPr lang="en-US" dirty="0" smtClean="0"/>
              <a:t>Gauss’s Law:</a:t>
            </a:r>
            <a:endParaRPr lang="en-US" dirty="0"/>
          </a:p>
        </p:txBody>
      </p:sp>
      <p:sp>
        <p:nvSpPr>
          <p:cNvPr id="3" name="Content Placeholder 2"/>
          <p:cNvSpPr>
            <a:spLocks noGrp="1"/>
          </p:cNvSpPr>
          <p:nvPr>
            <p:ph idx="1"/>
          </p:nvPr>
        </p:nvSpPr>
        <p:spPr>
          <a:xfrm>
            <a:off x="457200" y="1447800"/>
            <a:ext cx="8229600" cy="1828800"/>
          </a:xfrm>
        </p:spPr>
        <p:txBody>
          <a:bodyPr>
            <a:normAutofit fontScale="92500" lnSpcReduction="20000"/>
          </a:bodyPr>
          <a:lstStyle/>
          <a:p>
            <a:r>
              <a:rPr lang="en-US" dirty="0" smtClean="0"/>
              <a:t>Right Half – the total amount of charge within some volume of space, v</a:t>
            </a:r>
          </a:p>
          <a:p>
            <a:r>
              <a:rPr lang="en-US" dirty="0" smtClean="0"/>
              <a:t>This volume is enclosed by a surface, s</a:t>
            </a:r>
          </a:p>
          <a:p>
            <a:r>
              <a:rPr lang="en-US" dirty="0" smtClean="0"/>
              <a:t>Left Half – Electric field over the entire surface</a:t>
            </a:r>
          </a:p>
          <a:p>
            <a:endParaRPr lang="en-US" dirty="0"/>
          </a:p>
        </p:txBody>
      </p:sp>
      <p:pic>
        <p:nvPicPr>
          <p:cNvPr id="7" name="Picture 2"/>
          <p:cNvPicPr>
            <a:picLocks noChangeAspect="1" noChangeArrowheads="1"/>
          </p:cNvPicPr>
          <p:nvPr/>
        </p:nvPicPr>
        <p:blipFill>
          <a:blip r:embed="rId4"/>
          <a:srcRect/>
          <a:stretch>
            <a:fillRect/>
          </a:stretch>
        </p:blipFill>
        <p:spPr bwMode="auto">
          <a:xfrm>
            <a:off x="5562600" y="3392156"/>
            <a:ext cx="2895600" cy="2322844"/>
          </a:xfrm>
          <a:prstGeom prst="rect">
            <a:avLst/>
          </a:prstGeom>
          <a:noFill/>
          <a:ln w="9525">
            <a:noFill/>
            <a:miter lim="800000"/>
            <a:headEnd/>
            <a:tailEnd/>
          </a:ln>
          <a:effectLst/>
        </p:spPr>
      </p:pic>
      <p:pic>
        <p:nvPicPr>
          <p:cNvPr id="8" name="Picture 4"/>
          <p:cNvPicPr>
            <a:picLocks noChangeAspect="1" noChangeArrowheads="1"/>
          </p:cNvPicPr>
          <p:nvPr/>
        </p:nvPicPr>
        <p:blipFill>
          <a:blip r:embed="rId5"/>
          <a:srcRect/>
          <a:stretch>
            <a:fillRect/>
          </a:stretch>
        </p:blipFill>
        <p:spPr bwMode="auto">
          <a:xfrm>
            <a:off x="6400800" y="5441730"/>
            <a:ext cx="2520176" cy="1187669"/>
          </a:xfrm>
          <a:prstGeom prst="rect">
            <a:avLst/>
          </a:prstGeom>
          <a:noFill/>
          <a:ln w="9525">
            <a:noFill/>
            <a:miter lim="800000"/>
            <a:headEnd/>
            <a:tailEnd/>
          </a:ln>
          <a:effectLst/>
        </p:spPr>
      </p:pic>
      <p:sp>
        <p:nvSpPr>
          <p:cNvPr id="9" name="Rectangle 8"/>
          <p:cNvSpPr/>
          <p:nvPr/>
        </p:nvSpPr>
        <p:spPr>
          <a:xfrm>
            <a:off x="228600" y="3276600"/>
            <a:ext cx="5105400" cy="3416320"/>
          </a:xfrm>
          <a:prstGeom prst="rect">
            <a:avLst/>
          </a:prstGeom>
        </p:spPr>
        <p:txBody>
          <a:bodyPr wrap="square">
            <a:spAutoFit/>
          </a:bodyPr>
          <a:lstStyle/>
          <a:p>
            <a:r>
              <a:rPr lang="en-US" sz="2400" dirty="0" smtClean="0"/>
              <a:t>Means exactly what we described earlier – that, because of the nature of the force of charge, you could think about charges as </a:t>
            </a:r>
            <a:r>
              <a:rPr lang="en-US" sz="2400" b="1" dirty="0" smtClean="0"/>
              <a:t>sources</a:t>
            </a:r>
            <a:r>
              <a:rPr lang="en-US" sz="2400" dirty="0" smtClean="0"/>
              <a:t> of “</a:t>
            </a:r>
            <a:r>
              <a:rPr lang="en-US" sz="2400" dirty="0" err="1" smtClean="0"/>
              <a:t>chargons</a:t>
            </a:r>
            <a:r>
              <a:rPr lang="en-US" sz="2400" dirty="0" smtClean="0"/>
              <a:t>” which radiate out from the charges.  Therefore, with any surface, you expect to catch </a:t>
            </a:r>
            <a:r>
              <a:rPr lang="en-US" sz="2400" b="1" dirty="0" smtClean="0"/>
              <a:t>the same </a:t>
            </a:r>
            <a:r>
              <a:rPr lang="en-US" sz="2400" dirty="0" smtClean="0"/>
              <a:t>total number of “</a:t>
            </a:r>
            <a:r>
              <a:rPr lang="en-US" sz="2400" dirty="0" err="1" smtClean="0"/>
              <a:t>chargons</a:t>
            </a:r>
            <a:r>
              <a:rPr lang="en-US" sz="2400" dirty="0" smtClean="0"/>
              <a:t>” proportional to the amount of charge within the surface</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399" y="2943742"/>
            <a:ext cx="4030491"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8229600" cy="1143000"/>
          </a:xfrm>
        </p:spPr>
        <p:txBody>
          <a:bodyPr/>
          <a:lstStyle/>
          <a:p>
            <a:r>
              <a:rPr lang="en-US" dirty="0" smtClean="0"/>
              <a:t>The Fourth Equation</a:t>
            </a:r>
            <a:endParaRPr lang="en-US" dirty="0"/>
          </a:p>
        </p:txBody>
      </p:sp>
      <p:sp>
        <p:nvSpPr>
          <p:cNvPr id="3" name="Content Placeholder 2"/>
          <p:cNvSpPr>
            <a:spLocks noGrp="1"/>
          </p:cNvSpPr>
          <p:nvPr>
            <p:ph idx="1"/>
          </p:nvPr>
        </p:nvSpPr>
        <p:spPr>
          <a:xfrm>
            <a:off x="228600" y="762000"/>
            <a:ext cx="8534400" cy="2895600"/>
          </a:xfrm>
        </p:spPr>
        <p:txBody>
          <a:bodyPr>
            <a:normAutofit/>
          </a:bodyPr>
          <a:lstStyle/>
          <a:p>
            <a:r>
              <a:rPr lang="en-US" sz="2800" dirty="0" smtClean="0"/>
              <a:t>We’re not ready for the fourth equation yet, because I haven’t explained </a:t>
            </a:r>
            <a:r>
              <a:rPr lang="en-US" sz="2800" i="1" dirty="0" smtClean="0"/>
              <a:t>anything</a:t>
            </a:r>
            <a:r>
              <a:rPr lang="en-US" sz="2800" dirty="0" smtClean="0"/>
              <a:t> about the magnetic field, but, from a purely mathematical standpoint, you can figure out exactly what this law means – exactly what it describes about the magnetic field</a:t>
            </a:r>
            <a:endParaRPr lang="en-US" sz="2500" dirty="0" smtClean="0"/>
          </a:p>
          <a:p>
            <a:endParaRPr lang="en-US" sz="2500" dirty="0"/>
          </a:p>
          <a:p>
            <a:endParaRPr lang="en-US" sz="2500" dirty="0" smtClean="0"/>
          </a:p>
        </p:txBody>
      </p:sp>
      <p:sp>
        <p:nvSpPr>
          <p:cNvPr id="6" name="TextBox 5"/>
          <p:cNvSpPr txBox="1"/>
          <p:nvPr/>
        </p:nvSpPr>
        <p:spPr>
          <a:xfrm>
            <a:off x="228600" y="4482167"/>
            <a:ext cx="8610600" cy="2985433"/>
          </a:xfrm>
          <a:prstGeom prst="rect">
            <a:avLst/>
          </a:prstGeom>
          <a:noFill/>
        </p:spPr>
        <p:txBody>
          <a:bodyPr wrap="square" rtlCol="0">
            <a:spAutoFit/>
          </a:bodyPr>
          <a:lstStyle/>
          <a:p>
            <a:r>
              <a:rPr lang="en-US" sz="3600" b="1" dirty="0" smtClean="0"/>
              <a:t>THERE ARE NO SOURCES OF MAGNETICI</a:t>
            </a:r>
            <a:r>
              <a:rPr lang="en-US" sz="3600" b="1" baseline="0" dirty="0" smtClean="0"/>
              <a:t>C FIELDS – “MAGNATRONS” ARE CONSERVED, LIKE WATER FLOWING THROUGH SPACE</a:t>
            </a:r>
          </a:p>
          <a:p>
            <a:r>
              <a:rPr lang="en-US" sz="1200" dirty="0" smtClean="0"/>
              <a:t>	</a:t>
            </a:r>
          </a:p>
          <a:p>
            <a:r>
              <a:rPr lang="en-US" sz="2600" dirty="0" smtClean="0"/>
              <a:t>				now, to see </a:t>
            </a:r>
            <a:r>
              <a:rPr lang="en-US" sz="2600" i="1" dirty="0" smtClean="0"/>
              <a:t>why</a:t>
            </a:r>
            <a:r>
              <a:rPr lang="en-US" sz="2600" dirty="0" smtClean="0"/>
              <a:t> this is true.</a:t>
            </a:r>
          </a:p>
          <a:p>
            <a:endParaRPr lang="en-US" sz="3600" b="1"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004068"/>
            <a:ext cx="3848100" cy="160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Explosion 2 4"/>
          <p:cNvSpPr/>
          <p:nvPr/>
        </p:nvSpPr>
        <p:spPr>
          <a:xfrm rot="1744021">
            <a:off x="-339506" y="-816959"/>
            <a:ext cx="10515600" cy="8229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1548348"/>
            <a:ext cx="8534400" cy="3785652"/>
          </a:xfrm>
          <a:prstGeom prst="rect">
            <a:avLst/>
          </a:prstGeom>
          <a:noFill/>
        </p:spPr>
        <p:txBody>
          <a:bodyPr wrap="square" lIns="91440" tIns="45720" rIns="91440" bIns="45720">
            <a:spAutoFit/>
          </a:bodyPr>
          <a:lstStyle/>
          <a:p>
            <a:pPr algn="ctr"/>
            <a:r>
              <a:rPr lang="en-US" sz="12000" b="1" cap="none" spc="0" dirty="0" smtClean="0">
                <a:ln w="1905"/>
                <a:gradFill>
                  <a:gsLst>
                    <a:gs pos="0">
                      <a:srgbClr val="FFF200"/>
                    </a:gs>
                    <a:gs pos="45000">
                      <a:srgbClr val="FF7A00"/>
                    </a:gs>
                    <a:gs pos="70000">
                      <a:srgbClr val="FF0300"/>
                    </a:gs>
                    <a:gs pos="100000">
                      <a:srgbClr val="4D0808"/>
                    </a:gs>
                  </a:gsLst>
                  <a:lin ang="5400000" scaled="0"/>
                </a:gradFill>
                <a:effectLst>
                  <a:innerShdw blurRad="69850" dist="43180" dir="5400000">
                    <a:srgbClr val="000000">
                      <a:alpha val="65000"/>
                    </a:srgbClr>
                  </a:innerShdw>
                </a:effectLst>
              </a:rPr>
              <a:t>GIVE CLASS BREAK</a:t>
            </a:r>
            <a:endParaRPr lang="en-US" sz="12000" b="1" cap="none" spc="0" dirty="0">
              <a:ln w="1905"/>
              <a:gradFill>
                <a:gsLst>
                  <a:gs pos="0">
                    <a:srgbClr val="FFF200"/>
                  </a:gs>
                  <a:gs pos="45000">
                    <a:srgbClr val="FF7A00"/>
                  </a:gs>
                  <a:gs pos="70000">
                    <a:srgbClr val="FF0300"/>
                  </a:gs>
                  <a:gs pos="100000">
                    <a:srgbClr val="4D0808"/>
                  </a:gs>
                </a:gsLst>
                <a:lin ang="5400000" scaled="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Summary of Approach</a:t>
            </a:r>
            <a:endParaRPr lang="en-US" dirty="0"/>
          </a:p>
        </p:txBody>
      </p:sp>
      <p:sp>
        <p:nvSpPr>
          <p:cNvPr id="3" name="Content Placeholder 2"/>
          <p:cNvSpPr>
            <a:spLocks noGrp="1"/>
          </p:cNvSpPr>
          <p:nvPr>
            <p:ph idx="1"/>
          </p:nvPr>
        </p:nvSpPr>
        <p:spPr>
          <a:xfrm>
            <a:off x="304800" y="838200"/>
            <a:ext cx="8229600" cy="6400800"/>
          </a:xfrm>
        </p:spPr>
        <p:txBody>
          <a:bodyPr>
            <a:normAutofit fontScale="77500" lnSpcReduction="20000"/>
          </a:bodyPr>
          <a:lstStyle/>
          <a:p>
            <a:pPr>
              <a:buNone/>
            </a:pPr>
            <a:r>
              <a:rPr lang="en-US" sz="3900" dirty="0" smtClean="0"/>
              <a:t>As I mentioned in the description, this class is going to very quickly cover the core of 2 college level math classes and 1 physics class</a:t>
            </a:r>
          </a:p>
          <a:p>
            <a:pPr>
              <a:buNone/>
            </a:pPr>
            <a:r>
              <a:rPr lang="en-US" dirty="0" smtClean="0"/>
              <a:t>Breakdown:</a:t>
            </a:r>
          </a:p>
          <a:p>
            <a:r>
              <a:rPr lang="en-US" dirty="0" smtClean="0"/>
              <a:t>The Variables of the equations  – What are we talking about</a:t>
            </a:r>
          </a:p>
          <a:p>
            <a:pPr lvl="1"/>
            <a:r>
              <a:rPr lang="en-US" dirty="0" smtClean="0"/>
              <a:t>Characterizing Charge and the Electric Field</a:t>
            </a:r>
          </a:p>
          <a:p>
            <a:r>
              <a:rPr lang="en-US" dirty="0" smtClean="0"/>
              <a:t>The Mathematical Relations  of the equations</a:t>
            </a:r>
          </a:p>
          <a:p>
            <a:pPr lvl="1"/>
            <a:r>
              <a:rPr lang="en-US" dirty="0" smtClean="0"/>
              <a:t>Single and Multivariable Calculus in a nutshell</a:t>
            </a:r>
          </a:p>
          <a:p>
            <a:r>
              <a:rPr lang="en-US" dirty="0" smtClean="0"/>
              <a:t>Gauss’s Law</a:t>
            </a:r>
          </a:p>
          <a:p>
            <a:r>
              <a:rPr lang="en-US" dirty="0" smtClean="0"/>
              <a:t>Special Relativity – where intuition Breaks Down</a:t>
            </a:r>
          </a:p>
          <a:p>
            <a:pPr lvl="1"/>
            <a:r>
              <a:rPr lang="en-US" dirty="0" smtClean="0"/>
              <a:t>Deriving the Magnetic Field</a:t>
            </a:r>
          </a:p>
          <a:p>
            <a:r>
              <a:rPr lang="en-US" dirty="0" smtClean="0"/>
              <a:t>Describing the Magnetic Field with The Fourth Equation</a:t>
            </a:r>
          </a:p>
          <a:p>
            <a:r>
              <a:rPr lang="en-US" dirty="0" smtClean="0"/>
              <a:t>Describing the Magnetic Field with Ampere’s Law and Faraday’s Law</a:t>
            </a:r>
          </a:p>
          <a:p>
            <a:r>
              <a:rPr lang="en-US" dirty="0" smtClean="0"/>
              <a:t>Applying the Mathematics to understand Dynamo Theory (the physics of the earth’s magnetic field)</a:t>
            </a:r>
          </a:p>
          <a:p>
            <a:pPr>
              <a:buNone/>
            </a:pPr>
            <a:r>
              <a:rPr lang="en-US" dirty="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RELATIVITY – Deriving The Magnetic Field</a:t>
            </a:r>
            <a:endParaRPr lang="en-US" dirty="0"/>
          </a:p>
        </p:txBody>
      </p:sp>
      <p:pic>
        <p:nvPicPr>
          <p:cNvPr id="41986" name="Picture 2"/>
          <p:cNvPicPr>
            <a:picLocks noGrp="1" noChangeAspect="1" noChangeArrowheads="1"/>
          </p:cNvPicPr>
          <p:nvPr>
            <p:ph idx="1"/>
          </p:nvPr>
        </p:nvPicPr>
        <p:blipFill>
          <a:blip r:embed="rId2"/>
          <a:srcRect/>
          <a:stretch>
            <a:fillRect/>
          </a:stretch>
        </p:blipFill>
        <p:spPr bwMode="auto">
          <a:xfrm>
            <a:off x="2362200" y="1676400"/>
            <a:ext cx="4267200" cy="47130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Special Relativity</a:t>
            </a:r>
            <a:endParaRPr lang="en-US" dirty="0"/>
          </a:p>
        </p:txBody>
      </p:sp>
      <p:sp>
        <p:nvSpPr>
          <p:cNvPr id="3" name="Content Placeholder 2"/>
          <p:cNvSpPr>
            <a:spLocks noGrp="1"/>
          </p:cNvSpPr>
          <p:nvPr>
            <p:ph idx="1"/>
          </p:nvPr>
        </p:nvSpPr>
        <p:spPr>
          <a:xfrm>
            <a:off x="457200" y="1173162"/>
            <a:ext cx="8229600" cy="4525963"/>
          </a:xfrm>
        </p:spPr>
        <p:txBody>
          <a:bodyPr/>
          <a:lstStyle/>
          <a:p>
            <a:pPr>
              <a:buNone/>
            </a:pPr>
            <a:r>
              <a:rPr lang="en-US" dirty="0" smtClean="0"/>
              <a:t>Inertial Observers – observers moving at any constant speed.  (acceleration gets messy -&gt; general relativity)</a:t>
            </a:r>
          </a:p>
          <a:p>
            <a:pPr>
              <a:buNone/>
            </a:pPr>
            <a:r>
              <a:rPr lang="en-US" dirty="0" smtClean="0"/>
              <a:t>How do Inertial objects behave:</a:t>
            </a:r>
          </a:p>
          <a:p>
            <a:pPr>
              <a:buNone/>
            </a:pPr>
            <a:r>
              <a:rPr lang="en-US" dirty="0"/>
              <a:t>	</a:t>
            </a:r>
            <a:r>
              <a:rPr lang="en-US" dirty="0" smtClean="0"/>
              <a:t>1. Relative Motion</a:t>
            </a:r>
          </a:p>
          <a:p>
            <a:pPr>
              <a:buNone/>
            </a:pPr>
            <a:r>
              <a:rPr lang="en-US" dirty="0"/>
              <a:t>	</a:t>
            </a:r>
            <a:r>
              <a:rPr lang="en-US" dirty="0" smtClean="0"/>
              <a:t>2. Addition of Relative Velocities</a:t>
            </a:r>
            <a:endParaRPr lang="en-US" dirty="0"/>
          </a:p>
        </p:txBody>
      </p:sp>
      <p:pic>
        <p:nvPicPr>
          <p:cNvPr id="4" name="Picture 5"/>
          <p:cNvPicPr>
            <a:picLocks noChangeAspect="1" noChangeArrowheads="1"/>
          </p:cNvPicPr>
          <p:nvPr/>
        </p:nvPicPr>
        <p:blipFill>
          <a:blip r:embed="rId2"/>
          <a:srcRect l="40400" t="12145" r="45200"/>
          <a:stretch>
            <a:fillRect/>
          </a:stretch>
        </p:blipFill>
        <p:spPr bwMode="auto">
          <a:xfrm rot="5400000">
            <a:off x="1380599" y="4669363"/>
            <a:ext cx="501114" cy="1585913"/>
          </a:xfrm>
          <a:prstGeom prst="rect">
            <a:avLst/>
          </a:prstGeom>
          <a:noFill/>
          <a:ln w="9525">
            <a:noFill/>
            <a:miter lim="800000"/>
            <a:headEnd/>
            <a:tailEnd/>
          </a:ln>
          <a:effectLst/>
        </p:spPr>
      </p:pic>
      <p:pic>
        <p:nvPicPr>
          <p:cNvPr id="5" name="Picture 6"/>
          <p:cNvPicPr>
            <a:picLocks noChangeAspect="1" noChangeArrowheads="1"/>
          </p:cNvPicPr>
          <p:nvPr/>
        </p:nvPicPr>
        <p:blipFill>
          <a:blip r:embed="rId2"/>
          <a:srcRect l="56400" t="14669" r="30800"/>
          <a:stretch>
            <a:fillRect/>
          </a:stretch>
        </p:blipFill>
        <p:spPr bwMode="auto">
          <a:xfrm rot="5400000">
            <a:off x="4108334" y="4684829"/>
            <a:ext cx="373855" cy="1580122"/>
          </a:xfrm>
          <a:prstGeom prst="rect">
            <a:avLst/>
          </a:prstGeom>
          <a:noFill/>
          <a:ln w="9525">
            <a:noFill/>
            <a:miter lim="800000"/>
            <a:headEnd/>
            <a:tailEnd/>
          </a:ln>
          <a:effectLst/>
        </p:spPr>
      </p:pic>
      <p:pic>
        <p:nvPicPr>
          <p:cNvPr id="6" name="Picture 9"/>
          <p:cNvPicPr>
            <a:picLocks noChangeAspect="1" noChangeArrowheads="1"/>
          </p:cNvPicPr>
          <p:nvPr/>
        </p:nvPicPr>
        <p:blipFill>
          <a:blip r:embed="rId3"/>
          <a:srcRect/>
          <a:stretch>
            <a:fillRect/>
          </a:stretch>
        </p:blipFill>
        <p:spPr bwMode="auto">
          <a:xfrm>
            <a:off x="6553200" y="4678362"/>
            <a:ext cx="1533525" cy="1533525"/>
          </a:xfrm>
          <a:prstGeom prst="rect">
            <a:avLst/>
          </a:prstGeom>
          <a:noFill/>
          <a:ln w="9525">
            <a:noFill/>
            <a:miter lim="800000"/>
            <a:headEnd/>
            <a:tailEnd/>
          </a:ln>
          <a:effectLst/>
        </p:spPr>
      </p:pic>
      <p:grpSp>
        <p:nvGrpSpPr>
          <p:cNvPr id="9" name="Group 8"/>
          <p:cNvGrpSpPr/>
          <p:nvPr/>
        </p:nvGrpSpPr>
        <p:grpSpPr>
          <a:xfrm>
            <a:off x="2895600" y="5973762"/>
            <a:ext cx="914400" cy="533400"/>
            <a:chOff x="3124200" y="6019800"/>
            <a:chExt cx="914400" cy="609600"/>
          </a:xfrm>
        </p:grpSpPr>
        <p:sp>
          <p:nvSpPr>
            <p:cNvPr id="7" name="Oval 6"/>
            <p:cNvSpPr/>
            <p:nvPr/>
          </p:nvSpPr>
          <p:spPr>
            <a:xfrm>
              <a:off x="3124200" y="6019800"/>
              <a:ext cx="914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76600" y="6096000"/>
              <a:ext cx="609600" cy="369332"/>
            </a:xfrm>
            <a:prstGeom prst="rect">
              <a:avLst/>
            </a:prstGeom>
            <a:noFill/>
          </p:spPr>
          <p:txBody>
            <a:bodyPr wrap="square" rtlCol="0">
              <a:spAutoFit/>
            </a:bodyPr>
            <a:lstStyle/>
            <a:p>
              <a:r>
                <a:rPr lang="en-US" dirty="0" smtClean="0"/>
                <a:t>YOU</a:t>
              </a:r>
              <a:endParaRPr lang="en-US" dirty="0"/>
            </a:p>
          </p:txBody>
        </p:sp>
      </p:grpSp>
      <p:cxnSp>
        <p:nvCxnSpPr>
          <p:cNvPr id="11" name="Straight Arrow Connector 10"/>
          <p:cNvCxnSpPr/>
          <p:nvPr/>
        </p:nvCxnSpPr>
        <p:spPr>
          <a:xfrm>
            <a:off x="1447800" y="4830762"/>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191000" y="4830762"/>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20000" y="4297362"/>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5800" y="4678362"/>
            <a:ext cx="838200" cy="369332"/>
          </a:xfrm>
          <a:prstGeom prst="rect">
            <a:avLst/>
          </a:prstGeom>
          <a:noFill/>
        </p:spPr>
        <p:txBody>
          <a:bodyPr wrap="square" rtlCol="0">
            <a:spAutoFit/>
          </a:bodyPr>
          <a:lstStyle/>
          <a:p>
            <a:r>
              <a:rPr lang="en-US" dirty="0" smtClean="0"/>
              <a:t>5 m/s</a:t>
            </a:r>
            <a:endParaRPr lang="en-US" dirty="0"/>
          </a:p>
        </p:txBody>
      </p:sp>
      <p:sp>
        <p:nvSpPr>
          <p:cNvPr id="17" name="TextBox 16"/>
          <p:cNvSpPr txBox="1"/>
          <p:nvPr/>
        </p:nvSpPr>
        <p:spPr>
          <a:xfrm>
            <a:off x="3200400" y="4602162"/>
            <a:ext cx="838200" cy="369332"/>
          </a:xfrm>
          <a:prstGeom prst="rect">
            <a:avLst/>
          </a:prstGeom>
          <a:noFill/>
        </p:spPr>
        <p:txBody>
          <a:bodyPr wrap="square" rtlCol="0">
            <a:spAutoFit/>
          </a:bodyPr>
          <a:lstStyle/>
          <a:p>
            <a:r>
              <a:rPr lang="en-US" dirty="0" smtClean="0"/>
              <a:t>10 m/s</a:t>
            </a:r>
            <a:endParaRPr lang="en-US" dirty="0"/>
          </a:p>
        </p:txBody>
      </p:sp>
      <p:sp>
        <p:nvSpPr>
          <p:cNvPr id="18" name="TextBox 17"/>
          <p:cNvSpPr txBox="1"/>
          <p:nvPr/>
        </p:nvSpPr>
        <p:spPr>
          <a:xfrm>
            <a:off x="6629400" y="4144962"/>
            <a:ext cx="838200" cy="369332"/>
          </a:xfrm>
          <a:prstGeom prst="rect">
            <a:avLst/>
          </a:prstGeom>
          <a:noFill/>
        </p:spPr>
        <p:txBody>
          <a:bodyPr wrap="square" rtlCol="0">
            <a:spAutoFit/>
          </a:bodyPr>
          <a:lstStyle/>
          <a:p>
            <a:r>
              <a:rPr lang="en-US" dirty="0" smtClean="0"/>
              <a:t>8 m/s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fontScale="90000"/>
          </a:bodyPr>
          <a:lstStyle/>
          <a:p>
            <a:r>
              <a:rPr lang="en-US" dirty="0" smtClean="0"/>
              <a:t>Addition of Relative Velocities is FALSE</a:t>
            </a:r>
            <a:endParaRPr lang="en-US" dirty="0"/>
          </a:p>
        </p:txBody>
      </p:sp>
      <p:sp>
        <p:nvSpPr>
          <p:cNvPr id="3" name="Content Placeholder 2"/>
          <p:cNvSpPr>
            <a:spLocks noGrp="1"/>
          </p:cNvSpPr>
          <p:nvPr>
            <p:ph idx="1"/>
          </p:nvPr>
        </p:nvSpPr>
        <p:spPr>
          <a:xfrm>
            <a:off x="381000" y="1066800"/>
            <a:ext cx="8229600" cy="3733800"/>
          </a:xfrm>
        </p:spPr>
        <p:txBody>
          <a:bodyPr>
            <a:normAutofit fontScale="92500" lnSpcReduction="20000"/>
          </a:bodyPr>
          <a:lstStyle/>
          <a:p>
            <a:pPr>
              <a:buNone/>
            </a:pPr>
            <a:r>
              <a:rPr lang="en-US" dirty="0" smtClean="0"/>
              <a:t>We always measure light to be moving at</a:t>
            </a:r>
          </a:p>
          <a:p>
            <a:pPr>
              <a:buNone/>
            </a:pPr>
            <a:r>
              <a:rPr lang="en-US" dirty="0"/>
              <a:t> </a:t>
            </a:r>
            <a:r>
              <a:rPr lang="en-US" dirty="0" smtClean="0"/>
              <a:t> </a:t>
            </a:r>
            <a:r>
              <a:rPr lang="en-US" b="1" dirty="0" smtClean="0"/>
              <a:t>299,792,458   m/ s  =  c</a:t>
            </a:r>
          </a:p>
          <a:p>
            <a:pPr>
              <a:buNone/>
            </a:pPr>
            <a:r>
              <a:rPr lang="en-US" dirty="0" smtClean="0"/>
              <a:t>This means that if a fork and a spoon are running after a moon beam, even if the spoon is running and the fork is walking, they both measure that the moonbeam escapes away from them at a relative speed of c.</a:t>
            </a:r>
          </a:p>
          <a:p>
            <a:pPr>
              <a:buNone/>
            </a:pPr>
            <a:r>
              <a:rPr lang="en-US" dirty="0" smtClean="0"/>
              <a:t>THIS BREAKS YOUR INTUITIVE, CLASSICAL, SENSE OF THE UNIVERSE IN A NUMBER OF WAYS</a:t>
            </a:r>
          </a:p>
          <a:p>
            <a:pPr>
              <a:buNone/>
            </a:pPr>
            <a:endParaRPr lang="en-US" dirty="0"/>
          </a:p>
        </p:txBody>
      </p:sp>
      <p:pic>
        <p:nvPicPr>
          <p:cNvPr id="1029" name="Picture 5"/>
          <p:cNvPicPr>
            <a:picLocks noChangeAspect="1" noChangeArrowheads="1"/>
          </p:cNvPicPr>
          <p:nvPr/>
        </p:nvPicPr>
        <p:blipFill>
          <a:blip r:embed="rId2"/>
          <a:srcRect l="40400" t="12145" r="45200"/>
          <a:stretch>
            <a:fillRect/>
          </a:stretch>
        </p:blipFill>
        <p:spPr bwMode="auto">
          <a:xfrm rot="5400000">
            <a:off x="1304399" y="4791601"/>
            <a:ext cx="501114" cy="1585913"/>
          </a:xfrm>
          <a:prstGeom prst="rect">
            <a:avLst/>
          </a:prstGeom>
          <a:noFill/>
          <a:ln w="9525">
            <a:noFill/>
            <a:miter lim="800000"/>
            <a:headEnd/>
            <a:tailEnd/>
          </a:ln>
          <a:effectLst/>
        </p:spPr>
      </p:pic>
      <p:pic>
        <p:nvPicPr>
          <p:cNvPr id="1030" name="Picture 6"/>
          <p:cNvPicPr>
            <a:picLocks noChangeAspect="1" noChangeArrowheads="1"/>
          </p:cNvPicPr>
          <p:nvPr/>
        </p:nvPicPr>
        <p:blipFill>
          <a:blip r:embed="rId2"/>
          <a:srcRect l="56400" t="14669" r="30800"/>
          <a:stretch>
            <a:fillRect/>
          </a:stretch>
        </p:blipFill>
        <p:spPr bwMode="auto">
          <a:xfrm rot="5400000">
            <a:off x="4032134" y="4807067"/>
            <a:ext cx="373855" cy="1580122"/>
          </a:xfrm>
          <a:prstGeom prst="rect">
            <a:avLst/>
          </a:prstGeom>
          <a:noFill/>
          <a:ln w="9525">
            <a:noFill/>
            <a:miter lim="800000"/>
            <a:headEnd/>
            <a:tailEnd/>
          </a:ln>
          <a:effectLst/>
        </p:spPr>
      </p:pic>
      <p:pic>
        <p:nvPicPr>
          <p:cNvPr id="1032" name="Picture 8"/>
          <p:cNvPicPr>
            <a:picLocks noChangeAspect="1" noChangeArrowheads="1"/>
          </p:cNvPicPr>
          <p:nvPr/>
        </p:nvPicPr>
        <p:blipFill>
          <a:blip r:embed="rId3"/>
          <a:srcRect l="55660" t="47173" r="10377" b="4770"/>
          <a:stretch>
            <a:fillRect/>
          </a:stretch>
        </p:blipFill>
        <p:spPr bwMode="auto">
          <a:xfrm>
            <a:off x="6629400" y="5257800"/>
            <a:ext cx="1371600" cy="1295400"/>
          </a:xfrm>
          <a:prstGeom prst="rect">
            <a:avLst/>
          </a:prstGeom>
          <a:noFill/>
          <a:ln w="9525">
            <a:noFill/>
            <a:miter lim="800000"/>
            <a:headEnd/>
            <a:tailEnd/>
          </a:ln>
          <a:effectLst/>
        </p:spPr>
      </p:pic>
      <p:grpSp>
        <p:nvGrpSpPr>
          <p:cNvPr id="12" name="Group 11"/>
          <p:cNvGrpSpPr/>
          <p:nvPr/>
        </p:nvGrpSpPr>
        <p:grpSpPr>
          <a:xfrm>
            <a:off x="2514600" y="6096000"/>
            <a:ext cx="914400" cy="533400"/>
            <a:chOff x="3124200" y="6019800"/>
            <a:chExt cx="914400" cy="609600"/>
          </a:xfrm>
        </p:grpSpPr>
        <p:sp>
          <p:nvSpPr>
            <p:cNvPr id="13" name="Oval 12"/>
            <p:cNvSpPr/>
            <p:nvPr/>
          </p:nvSpPr>
          <p:spPr>
            <a:xfrm>
              <a:off x="3124200" y="6019800"/>
              <a:ext cx="914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276600" y="6096000"/>
              <a:ext cx="609600" cy="369332"/>
            </a:xfrm>
            <a:prstGeom prst="rect">
              <a:avLst/>
            </a:prstGeom>
            <a:noFill/>
          </p:spPr>
          <p:txBody>
            <a:bodyPr wrap="square" rtlCol="0">
              <a:spAutoFit/>
            </a:bodyPr>
            <a:lstStyle/>
            <a:p>
              <a:r>
                <a:rPr lang="en-US" dirty="0" smtClean="0"/>
                <a:t>YOU</a:t>
              </a:r>
              <a:endParaRPr lang="en-US" dirty="0"/>
            </a:p>
          </p:txBody>
        </p:sp>
      </p:grpSp>
      <p:cxnSp>
        <p:nvCxnSpPr>
          <p:cNvPr id="15" name="Straight Arrow Connector 14"/>
          <p:cNvCxnSpPr/>
          <p:nvPr/>
        </p:nvCxnSpPr>
        <p:spPr>
          <a:xfrm>
            <a:off x="1371600" y="51816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114800" y="51816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772400" y="49530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9600" y="5029200"/>
            <a:ext cx="838200" cy="369332"/>
          </a:xfrm>
          <a:prstGeom prst="rect">
            <a:avLst/>
          </a:prstGeom>
          <a:noFill/>
        </p:spPr>
        <p:txBody>
          <a:bodyPr wrap="square" rtlCol="0">
            <a:spAutoFit/>
          </a:bodyPr>
          <a:lstStyle/>
          <a:p>
            <a:r>
              <a:rPr lang="en-US" dirty="0" smtClean="0"/>
              <a:t>5 m/s</a:t>
            </a:r>
            <a:endParaRPr lang="en-US" dirty="0"/>
          </a:p>
        </p:txBody>
      </p:sp>
      <p:sp>
        <p:nvSpPr>
          <p:cNvPr id="19" name="TextBox 18"/>
          <p:cNvSpPr txBox="1"/>
          <p:nvPr/>
        </p:nvSpPr>
        <p:spPr>
          <a:xfrm>
            <a:off x="3124200" y="4953000"/>
            <a:ext cx="838200" cy="369332"/>
          </a:xfrm>
          <a:prstGeom prst="rect">
            <a:avLst/>
          </a:prstGeom>
          <a:noFill/>
        </p:spPr>
        <p:txBody>
          <a:bodyPr wrap="square" rtlCol="0">
            <a:spAutoFit/>
          </a:bodyPr>
          <a:lstStyle/>
          <a:p>
            <a:r>
              <a:rPr lang="en-US" dirty="0" smtClean="0"/>
              <a:t>10 m/s</a:t>
            </a:r>
            <a:endParaRPr lang="en-US" dirty="0"/>
          </a:p>
        </p:txBody>
      </p:sp>
      <p:sp>
        <p:nvSpPr>
          <p:cNvPr id="20" name="TextBox 19"/>
          <p:cNvSpPr txBox="1"/>
          <p:nvPr/>
        </p:nvSpPr>
        <p:spPr>
          <a:xfrm>
            <a:off x="5867400" y="4800600"/>
            <a:ext cx="2057400" cy="369332"/>
          </a:xfrm>
          <a:prstGeom prst="rect">
            <a:avLst/>
          </a:prstGeom>
          <a:noFill/>
        </p:spPr>
        <p:txBody>
          <a:bodyPr wrap="square" rtlCol="0">
            <a:spAutoFit/>
          </a:bodyPr>
          <a:lstStyle/>
          <a:p>
            <a:r>
              <a:rPr lang="en-US" b="1" dirty="0" smtClean="0"/>
              <a:t>299,792,458</a:t>
            </a:r>
            <a:r>
              <a:rPr lang="en-US" dirty="0" smtClean="0"/>
              <a:t> m/s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Time Dilation</a:t>
            </a:r>
            <a:endParaRPr lang="en-US" dirty="0"/>
          </a:p>
        </p:txBody>
      </p:sp>
      <p:sp>
        <p:nvSpPr>
          <p:cNvPr id="3" name="Content Placeholder 2"/>
          <p:cNvSpPr>
            <a:spLocks noGrp="1"/>
          </p:cNvSpPr>
          <p:nvPr>
            <p:ph idx="1"/>
          </p:nvPr>
        </p:nvSpPr>
        <p:spPr>
          <a:xfrm>
            <a:off x="0" y="1066800"/>
            <a:ext cx="8686800" cy="4525963"/>
          </a:xfrm>
        </p:spPr>
        <p:txBody>
          <a:bodyPr/>
          <a:lstStyle/>
          <a:p>
            <a:pPr>
              <a:buNone/>
            </a:pPr>
            <a:r>
              <a:rPr lang="en-US" dirty="0" smtClean="0"/>
              <a:t>	c = speed = distance/time</a:t>
            </a:r>
            <a:endParaRPr lang="en-US" dirty="0"/>
          </a:p>
        </p:txBody>
      </p:sp>
      <p:pic>
        <p:nvPicPr>
          <p:cNvPr id="43010" name="Picture 2"/>
          <p:cNvPicPr>
            <a:picLocks noChangeAspect="1" noChangeArrowheads="1"/>
          </p:cNvPicPr>
          <p:nvPr/>
        </p:nvPicPr>
        <p:blipFill>
          <a:blip r:embed="rId2"/>
          <a:srcRect l="3906" t="33333" r="42188" b="25000"/>
          <a:stretch>
            <a:fillRect/>
          </a:stretch>
        </p:blipFill>
        <p:spPr bwMode="auto">
          <a:xfrm>
            <a:off x="1676400" y="1787939"/>
            <a:ext cx="6248400" cy="3622261"/>
          </a:xfrm>
          <a:prstGeom prst="rect">
            <a:avLst/>
          </a:prstGeom>
          <a:noFill/>
          <a:ln w="9525">
            <a:noFill/>
            <a:miter lim="800000"/>
            <a:headEnd/>
            <a:tailEnd/>
          </a:ln>
          <a:effectLst/>
        </p:spPr>
      </p:pic>
      <p:sp>
        <p:nvSpPr>
          <p:cNvPr id="5" name="Content Placeholder 2"/>
          <p:cNvSpPr txBox="1">
            <a:spLocks/>
          </p:cNvSpPr>
          <p:nvPr/>
        </p:nvSpPr>
        <p:spPr>
          <a:xfrm>
            <a:off x="152400" y="5456237"/>
            <a:ext cx="8686800" cy="944563"/>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shorter distance		longer distance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a:t> </a:t>
            </a:r>
            <a:r>
              <a:rPr lang="en-US" sz="3200" dirty="0" smtClean="0"/>
              <a:t> -&gt; time runs slower		-&gt; time runs faster</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0" name="Picture 8"/>
          <p:cNvPicPr>
            <a:picLocks noChangeAspect="1" noChangeArrowheads="1"/>
          </p:cNvPicPr>
          <p:nvPr/>
        </p:nvPicPr>
        <p:blipFill>
          <a:blip r:embed="rId3"/>
          <a:srcRect/>
          <a:stretch>
            <a:fillRect/>
          </a:stretch>
        </p:blipFill>
        <p:spPr bwMode="auto">
          <a:xfrm>
            <a:off x="1162050" y="1548771"/>
            <a:ext cx="6991350" cy="4166229"/>
          </a:xfrm>
          <a:prstGeom prst="rect">
            <a:avLst/>
          </a:prstGeom>
          <a:noFill/>
          <a:ln w="9525">
            <a:noFill/>
            <a:miter lim="800000"/>
            <a:headEnd/>
            <a:tailEnd/>
          </a:ln>
          <a:effectLst/>
        </p:spPr>
      </p:pic>
      <p:sp>
        <p:nvSpPr>
          <p:cNvPr id="2" name="Title 1"/>
          <p:cNvSpPr>
            <a:spLocks noGrp="1"/>
          </p:cNvSpPr>
          <p:nvPr>
            <p:ph type="title"/>
          </p:nvPr>
        </p:nvSpPr>
        <p:spPr>
          <a:xfrm>
            <a:off x="457200" y="-76200"/>
            <a:ext cx="8229600" cy="1143000"/>
          </a:xfrm>
        </p:spPr>
        <p:txBody>
          <a:bodyPr/>
          <a:lstStyle/>
          <a:p>
            <a:r>
              <a:rPr lang="en-US" dirty="0" smtClean="0"/>
              <a:t>Lorenz Contraction</a:t>
            </a:r>
            <a:endParaRPr lang="en-US" dirty="0"/>
          </a:p>
        </p:txBody>
      </p:sp>
      <p:sp>
        <p:nvSpPr>
          <p:cNvPr id="5" name="Content Placeholder 4"/>
          <p:cNvSpPr>
            <a:spLocks noGrp="1"/>
          </p:cNvSpPr>
          <p:nvPr>
            <p:ph idx="1"/>
          </p:nvPr>
        </p:nvSpPr>
        <p:spPr>
          <a:xfrm>
            <a:off x="457200" y="914400"/>
            <a:ext cx="8229600" cy="6172200"/>
          </a:xfrm>
        </p:spPr>
        <p:txBody>
          <a:bodyPr>
            <a:normAutofit fontScale="92500" lnSpcReduction="10000"/>
          </a:bodyPr>
          <a:lstStyle/>
          <a:p>
            <a:r>
              <a:rPr lang="en-US" dirty="0" smtClean="0"/>
              <a:t>Measure time in Light clock ticks</a:t>
            </a:r>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To Alice, the length, d between the flags appears shorter – objects moving past quickly contract.  </a:t>
            </a:r>
            <a:r>
              <a:rPr lang="en-US" sz="2400" dirty="0" smtClean="0"/>
              <a:t>(therefore, to Bob</a:t>
            </a:r>
            <a:r>
              <a:rPr lang="en-US" sz="2400" dirty="0"/>
              <a:t>,</a:t>
            </a:r>
            <a:r>
              <a:rPr lang="en-US" sz="2400" dirty="0" smtClean="0"/>
              <a:t> Alice’s ship is shorter than it is to Alice)</a:t>
            </a:r>
            <a:endParaRPr lang="en-US" sz="2400" dirty="0"/>
          </a:p>
          <a:p>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Simultaneity</a:t>
            </a:r>
            <a:endParaRPr lang="en-US" dirty="0"/>
          </a:p>
        </p:txBody>
      </p:sp>
      <p:sp>
        <p:nvSpPr>
          <p:cNvPr id="3" name="Content Placeholder 2"/>
          <p:cNvSpPr>
            <a:spLocks noGrp="1"/>
          </p:cNvSpPr>
          <p:nvPr>
            <p:ph idx="1"/>
          </p:nvPr>
        </p:nvSpPr>
        <p:spPr>
          <a:xfrm>
            <a:off x="304800" y="762000"/>
            <a:ext cx="8839200" cy="1752599"/>
          </a:xfrm>
        </p:spPr>
        <p:txBody>
          <a:bodyPr>
            <a:normAutofit fontScale="92500" lnSpcReduction="20000"/>
          </a:bodyPr>
          <a:lstStyle/>
          <a:p>
            <a:r>
              <a:rPr lang="en-US" dirty="0" smtClean="0"/>
              <a:t>Events that occur at the same time in one reference frame, can occur at different times in a different reference frame</a:t>
            </a:r>
          </a:p>
          <a:p>
            <a:r>
              <a:rPr lang="en-US" dirty="0" smtClean="0"/>
              <a:t>Follows very simply from Lorenz Contraction</a:t>
            </a:r>
          </a:p>
          <a:p>
            <a:pPr>
              <a:buNone/>
            </a:pPr>
            <a:endParaRPr lang="en-US" dirty="0"/>
          </a:p>
        </p:txBody>
      </p:sp>
      <p:pic>
        <p:nvPicPr>
          <p:cNvPr id="45062" name="Picture 6"/>
          <p:cNvPicPr>
            <a:picLocks noChangeAspect="1" noChangeArrowheads="1"/>
          </p:cNvPicPr>
          <p:nvPr/>
        </p:nvPicPr>
        <p:blipFill>
          <a:blip r:embed="rId3"/>
          <a:srcRect/>
          <a:stretch>
            <a:fillRect/>
          </a:stretch>
        </p:blipFill>
        <p:spPr bwMode="auto">
          <a:xfrm>
            <a:off x="533400" y="2438400"/>
            <a:ext cx="8542759"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srcRect/>
          <a:stretch>
            <a:fillRect/>
          </a:stretch>
        </p:blipFill>
        <p:spPr bwMode="auto">
          <a:xfrm>
            <a:off x="381000" y="2133600"/>
            <a:ext cx="8534400" cy="808746"/>
          </a:xfrm>
          <a:prstGeom prst="rect">
            <a:avLst/>
          </a:prstGeom>
          <a:noFill/>
          <a:ln w="9525">
            <a:noFill/>
            <a:miter lim="800000"/>
            <a:headEnd/>
            <a:tailEnd/>
          </a:ln>
          <a:effectLst/>
        </p:spPr>
      </p:pic>
      <p:sp>
        <p:nvSpPr>
          <p:cNvPr id="2" name="Title 1"/>
          <p:cNvSpPr>
            <a:spLocks noGrp="1"/>
          </p:cNvSpPr>
          <p:nvPr>
            <p:ph type="title"/>
          </p:nvPr>
        </p:nvSpPr>
        <p:spPr>
          <a:xfrm>
            <a:off x="609600" y="0"/>
            <a:ext cx="8229600" cy="1143000"/>
          </a:xfrm>
        </p:spPr>
        <p:txBody>
          <a:bodyPr/>
          <a:lstStyle/>
          <a:p>
            <a:r>
              <a:rPr lang="en-US" dirty="0" smtClean="0"/>
              <a:t>A Current in An INFINITE Wire</a:t>
            </a:r>
            <a:endParaRPr lang="en-US" dirty="0"/>
          </a:p>
        </p:txBody>
      </p:sp>
      <p:sp>
        <p:nvSpPr>
          <p:cNvPr id="3" name="Content Placeholder 2"/>
          <p:cNvSpPr>
            <a:spLocks noGrp="1"/>
          </p:cNvSpPr>
          <p:nvPr>
            <p:ph idx="1"/>
          </p:nvPr>
        </p:nvSpPr>
        <p:spPr>
          <a:xfrm>
            <a:off x="457200" y="990600"/>
            <a:ext cx="8229600" cy="4267200"/>
          </a:xfrm>
        </p:spPr>
        <p:txBody>
          <a:bodyPr>
            <a:normAutofit fontScale="77500" lnSpcReduction="20000"/>
          </a:bodyPr>
          <a:lstStyle/>
          <a:p>
            <a:r>
              <a:rPr lang="en-US" dirty="0" smtClean="0"/>
              <a:t>Wires – made of atoms </a:t>
            </a:r>
          </a:p>
          <a:p>
            <a:pPr lvl="1"/>
            <a:r>
              <a:rPr lang="en-US" dirty="0" smtClean="0"/>
              <a:t>equal numbers of protons and electrons</a:t>
            </a:r>
          </a:p>
          <a:p>
            <a:r>
              <a:rPr lang="en-US" dirty="0" smtClean="0"/>
              <a:t>Simplification (infinite wire):</a:t>
            </a:r>
          </a:p>
          <a:p>
            <a:endParaRPr lang="en-US" dirty="0" smtClean="0"/>
          </a:p>
          <a:p>
            <a:endParaRPr lang="en-US" dirty="0" smtClean="0"/>
          </a:p>
          <a:p>
            <a:r>
              <a:rPr lang="en-US" dirty="0" smtClean="0"/>
              <a:t>Current – a flow of the electrons in the wire </a:t>
            </a:r>
          </a:p>
          <a:p>
            <a:pPr>
              <a:buNone/>
            </a:pPr>
            <a:r>
              <a:rPr lang="en-US" dirty="0"/>
              <a:t> </a:t>
            </a:r>
            <a:r>
              <a:rPr lang="en-US" dirty="0" smtClean="0"/>
              <a:t> IN THE REFERENCE FRAME OF THE POSITIVE CHARGES the negative charges move</a:t>
            </a:r>
          </a:p>
          <a:p>
            <a:r>
              <a:rPr lang="en-US" dirty="0" smtClean="0"/>
              <a:t>Modification in light of special relativity:</a:t>
            </a:r>
          </a:p>
          <a:p>
            <a:pPr lvl="1"/>
            <a:r>
              <a:rPr lang="en-US" dirty="0" smtClean="0"/>
              <a:t>start with a less dense (</a:t>
            </a:r>
            <a:r>
              <a:rPr lang="en-US" dirty="0" err="1" smtClean="0"/>
              <a:t>wrt</a:t>
            </a:r>
            <a:r>
              <a:rPr lang="en-US" dirty="0" smtClean="0"/>
              <a:t> charge) negative bar (STRETCH IT)</a:t>
            </a:r>
          </a:p>
          <a:p>
            <a:pPr lvl="1"/>
            <a:r>
              <a:rPr lang="en-US" dirty="0" smtClean="0"/>
              <a:t>equal charge density in the reference frame of the positive charges</a:t>
            </a:r>
          </a:p>
        </p:txBody>
      </p:sp>
      <p:pic>
        <p:nvPicPr>
          <p:cNvPr id="46084" name="Picture 4"/>
          <p:cNvPicPr>
            <a:picLocks noChangeAspect="1" noChangeArrowheads="1"/>
          </p:cNvPicPr>
          <p:nvPr/>
        </p:nvPicPr>
        <p:blipFill>
          <a:blip r:embed="rId4"/>
          <a:srcRect/>
          <a:stretch>
            <a:fillRect/>
          </a:stretch>
        </p:blipFill>
        <p:spPr bwMode="auto">
          <a:xfrm>
            <a:off x="76200" y="5334000"/>
            <a:ext cx="8915400" cy="14228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Current in a MOVING infinite wire</a:t>
            </a:r>
            <a:endParaRPr lang="en-US" dirty="0"/>
          </a:p>
        </p:txBody>
      </p:sp>
      <p:sp>
        <p:nvSpPr>
          <p:cNvPr id="3" name="Content Placeholder 2"/>
          <p:cNvSpPr>
            <a:spLocks noGrp="1"/>
          </p:cNvSpPr>
          <p:nvPr>
            <p:ph idx="1"/>
          </p:nvPr>
        </p:nvSpPr>
        <p:spPr>
          <a:xfrm>
            <a:off x="228600" y="3429000"/>
            <a:ext cx="8458200" cy="3429000"/>
          </a:xfrm>
        </p:spPr>
        <p:txBody>
          <a:bodyPr>
            <a:normAutofit fontScale="85000" lnSpcReduction="10000"/>
          </a:bodyPr>
          <a:lstStyle/>
          <a:p>
            <a:pPr>
              <a:buNone/>
            </a:pPr>
            <a:r>
              <a:rPr lang="en-US" dirty="0" smtClean="0"/>
              <a:t>Now consider the reference frame of N, the negative wire, moving right at 3/4c</a:t>
            </a:r>
          </a:p>
          <a:p>
            <a:pPr>
              <a:buNone/>
            </a:pPr>
            <a:r>
              <a:rPr lang="en-US" dirty="0"/>
              <a:t>T</a:t>
            </a:r>
            <a:r>
              <a:rPr lang="en-US" dirty="0" smtClean="0"/>
              <a:t>hus, the negative part of the wire is in its extended state, with a </a:t>
            </a:r>
            <a:r>
              <a:rPr lang="en-US" b="1" dirty="0" smtClean="0"/>
              <a:t>low charge density</a:t>
            </a:r>
            <a:r>
              <a:rPr lang="en-US" dirty="0" smtClean="0"/>
              <a:t>. </a:t>
            </a:r>
          </a:p>
          <a:p>
            <a:pPr>
              <a:buNone/>
            </a:pPr>
            <a:r>
              <a:rPr lang="en-US" dirty="0" smtClean="0"/>
              <a:t> Alternately, the positive wire is contracted in the reference frame of N.  Thus, there is </a:t>
            </a:r>
            <a:r>
              <a:rPr lang="en-US" b="1" dirty="0" smtClean="0"/>
              <a:t>very dense positive charge </a:t>
            </a:r>
            <a:endParaRPr lang="en-US" dirty="0" smtClean="0"/>
          </a:p>
          <a:p>
            <a:pPr>
              <a:buNone/>
            </a:pPr>
            <a:r>
              <a:rPr lang="en-US" dirty="0" smtClean="0"/>
              <a:t>NOOOOOOOOO! We failed! – the wire is positively charged in some reference frame!  Why is this a problem?</a:t>
            </a:r>
            <a:endParaRPr lang="en-US" dirty="0"/>
          </a:p>
        </p:txBody>
      </p:sp>
      <p:pic>
        <p:nvPicPr>
          <p:cNvPr id="47108" name="Picture 4"/>
          <p:cNvPicPr>
            <a:picLocks noChangeAspect="1" noChangeArrowheads="1"/>
          </p:cNvPicPr>
          <p:nvPr/>
        </p:nvPicPr>
        <p:blipFill>
          <a:blip r:embed="rId3"/>
          <a:srcRect/>
          <a:stretch>
            <a:fillRect/>
          </a:stretch>
        </p:blipFill>
        <p:spPr bwMode="auto">
          <a:xfrm>
            <a:off x="228600" y="1295400"/>
            <a:ext cx="8575382"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lstStyle/>
          <a:p>
            <a:r>
              <a:rPr lang="en-US" dirty="0" smtClean="0"/>
              <a:t>Two Identical INFINTE Wires</a:t>
            </a:r>
            <a:endParaRPr lang="en-US" dirty="0"/>
          </a:p>
        </p:txBody>
      </p:sp>
      <p:sp>
        <p:nvSpPr>
          <p:cNvPr id="9" name="TextBox 8"/>
          <p:cNvSpPr txBox="1"/>
          <p:nvPr/>
        </p:nvSpPr>
        <p:spPr>
          <a:xfrm>
            <a:off x="228600" y="1066800"/>
            <a:ext cx="8763000" cy="477054"/>
          </a:xfrm>
          <a:prstGeom prst="rect">
            <a:avLst/>
          </a:prstGeom>
          <a:noFill/>
        </p:spPr>
        <p:txBody>
          <a:bodyPr wrap="square" rtlCol="0">
            <a:spAutoFit/>
          </a:bodyPr>
          <a:lstStyle/>
          <a:p>
            <a:r>
              <a:rPr lang="en-US" sz="2500" b="1" dirty="0" smtClean="0"/>
              <a:t>Consider two identical wires with current flowing through them. </a:t>
            </a:r>
          </a:p>
        </p:txBody>
      </p:sp>
      <p:sp>
        <p:nvSpPr>
          <p:cNvPr id="14" name="TextBox 13"/>
          <p:cNvSpPr txBox="1"/>
          <p:nvPr/>
        </p:nvSpPr>
        <p:spPr>
          <a:xfrm>
            <a:off x="304800" y="1828801"/>
            <a:ext cx="8839200" cy="461665"/>
          </a:xfrm>
          <a:prstGeom prst="rect">
            <a:avLst/>
          </a:prstGeom>
          <a:noFill/>
        </p:spPr>
        <p:txBody>
          <a:bodyPr wrap="square" rtlCol="0">
            <a:spAutoFit/>
          </a:bodyPr>
          <a:lstStyle/>
          <a:p>
            <a:r>
              <a:rPr lang="en-US" sz="2400" b="1" dirty="0" smtClean="0">
                <a:solidFill>
                  <a:srgbClr val="00B050"/>
                </a:solidFill>
              </a:rPr>
              <a:t>Reference frame of positive part.  Current. No Charge. No Force. </a:t>
            </a:r>
            <a:endParaRPr lang="en-US" sz="2400" b="1" dirty="0">
              <a:solidFill>
                <a:srgbClr val="00B050"/>
              </a:solidFill>
            </a:endParaRPr>
          </a:p>
        </p:txBody>
      </p:sp>
      <p:sp>
        <p:nvSpPr>
          <p:cNvPr id="15" name="TextBox 14"/>
          <p:cNvSpPr txBox="1"/>
          <p:nvPr/>
        </p:nvSpPr>
        <p:spPr>
          <a:xfrm>
            <a:off x="304800" y="3653135"/>
            <a:ext cx="8839200" cy="461665"/>
          </a:xfrm>
          <a:prstGeom prst="rect">
            <a:avLst/>
          </a:prstGeom>
          <a:noFill/>
        </p:spPr>
        <p:txBody>
          <a:bodyPr wrap="square" rtlCol="0">
            <a:spAutoFit/>
          </a:bodyPr>
          <a:lstStyle/>
          <a:p>
            <a:r>
              <a:rPr lang="en-US" sz="2400" b="1" dirty="0" smtClean="0">
                <a:solidFill>
                  <a:srgbClr val="00B050"/>
                </a:solidFill>
              </a:rPr>
              <a:t>Reference frame of negative part.  Positive Charge. Repulsive Force. </a:t>
            </a:r>
            <a:endParaRPr lang="en-US" sz="2400" b="1" dirty="0">
              <a:solidFill>
                <a:srgbClr val="00B050"/>
              </a:solidFill>
            </a:endParaRPr>
          </a:p>
        </p:txBody>
      </p:sp>
      <p:sp>
        <p:nvSpPr>
          <p:cNvPr id="16" name="TextBox 15"/>
          <p:cNvSpPr txBox="1"/>
          <p:nvPr/>
        </p:nvSpPr>
        <p:spPr>
          <a:xfrm>
            <a:off x="304800" y="2362200"/>
            <a:ext cx="762000" cy="584775"/>
          </a:xfrm>
          <a:prstGeom prst="rect">
            <a:avLst/>
          </a:prstGeom>
          <a:noFill/>
        </p:spPr>
        <p:txBody>
          <a:bodyPr wrap="square" rtlCol="0">
            <a:spAutoFit/>
          </a:bodyPr>
          <a:lstStyle/>
          <a:p>
            <a:r>
              <a:rPr lang="en-US" sz="3200" b="1" dirty="0" smtClean="0">
                <a:solidFill>
                  <a:srgbClr val="00B050"/>
                </a:solidFill>
              </a:rPr>
              <a:t>P</a:t>
            </a:r>
            <a:endParaRPr lang="en-US" sz="3200" b="1" dirty="0">
              <a:solidFill>
                <a:srgbClr val="00B050"/>
              </a:solidFill>
            </a:endParaRPr>
          </a:p>
        </p:txBody>
      </p:sp>
      <p:sp>
        <p:nvSpPr>
          <p:cNvPr id="17" name="TextBox 16"/>
          <p:cNvSpPr txBox="1"/>
          <p:nvPr/>
        </p:nvSpPr>
        <p:spPr>
          <a:xfrm>
            <a:off x="228600" y="4343400"/>
            <a:ext cx="762000" cy="584775"/>
          </a:xfrm>
          <a:prstGeom prst="rect">
            <a:avLst/>
          </a:prstGeom>
          <a:noFill/>
        </p:spPr>
        <p:txBody>
          <a:bodyPr wrap="square" rtlCol="0">
            <a:spAutoFit/>
          </a:bodyPr>
          <a:lstStyle/>
          <a:p>
            <a:r>
              <a:rPr lang="en-US" sz="3200" b="1" dirty="0">
                <a:solidFill>
                  <a:srgbClr val="00B050"/>
                </a:solidFill>
              </a:rPr>
              <a:t>N</a:t>
            </a:r>
          </a:p>
        </p:txBody>
      </p:sp>
      <p:pic>
        <p:nvPicPr>
          <p:cNvPr id="48138" name="Picture 10"/>
          <p:cNvPicPr>
            <a:picLocks noChangeAspect="1" noChangeArrowheads="1"/>
          </p:cNvPicPr>
          <p:nvPr/>
        </p:nvPicPr>
        <p:blipFill>
          <a:blip r:embed="rId3"/>
          <a:srcRect/>
          <a:stretch>
            <a:fillRect/>
          </a:stretch>
        </p:blipFill>
        <p:spPr bwMode="auto">
          <a:xfrm>
            <a:off x="1981200" y="3000376"/>
            <a:ext cx="5181600" cy="42511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466136" y="2514601"/>
            <a:ext cx="267789" cy="2286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5"/>
          <a:srcRect/>
          <a:stretch>
            <a:fillRect/>
          </a:stretch>
        </p:blipFill>
        <p:spPr bwMode="auto">
          <a:xfrm>
            <a:off x="1600200" y="4038600"/>
            <a:ext cx="5531034"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2133600" y="2034381"/>
            <a:ext cx="4876800" cy="3657600"/>
          </a:xfrm>
          <a:prstGeom prst="rect">
            <a:avLst/>
          </a:prstGeom>
          <a:noFill/>
          <a:ln w="9525">
            <a:noFill/>
            <a:miter lim="800000"/>
            <a:headEnd/>
            <a:tailEnd/>
          </a:ln>
          <a:effectLst/>
        </p:spPr>
      </p:pic>
      <p:sp>
        <p:nvSpPr>
          <p:cNvPr id="5" name="TextBox 4"/>
          <p:cNvSpPr txBox="1"/>
          <p:nvPr/>
        </p:nvSpPr>
        <p:spPr>
          <a:xfrm>
            <a:off x="2286000" y="3276600"/>
            <a:ext cx="457200" cy="553998"/>
          </a:xfrm>
          <a:prstGeom prst="rect">
            <a:avLst/>
          </a:prstGeom>
          <a:solidFill>
            <a:schemeClr val="tx1"/>
          </a:solidFill>
        </p:spPr>
        <p:txBody>
          <a:bodyPr wrap="square" rtlCol="0">
            <a:spAutoFit/>
          </a:bodyPr>
          <a:lstStyle/>
          <a:p>
            <a:r>
              <a:rPr lang="en-US" sz="3000" b="1" dirty="0">
                <a:solidFill>
                  <a:srgbClr val="92D050"/>
                </a:solidFill>
              </a:rPr>
              <a:t>B</a:t>
            </a:r>
            <a:endParaRPr lang="en-US" sz="3000" b="1" dirty="0">
              <a:solidFill>
                <a:srgbClr val="92D050"/>
              </a:solidFill>
            </a:endParaRPr>
          </a:p>
        </p:txBody>
      </p:sp>
      <p:sp>
        <p:nvSpPr>
          <p:cNvPr id="7" name="Rectangle 6"/>
          <p:cNvSpPr/>
          <p:nvPr/>
        </p:nvSpPr>
        <p:spPr>
          <a:xfrm>
            <a:off x="4800600" y="3733800"/>
            <a:ext cx="4572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67200" y="3733800"/>
            <a:ext cx="1524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10000" y="36576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p:txBody>
          <a:bodyPr/>
          <a:lstStyle/>
          <a:p>
            <a:r>
              <a:rPr lang="en-US" dirty="0" smtClean="0"/>
              <a:t>Since I can’t draw in 3D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Before We Start</a:t>
            </a:r>
            <a:endParaRPr lang="en-US" dirty="0"/>
          </a:p>
        </p:txBody>
      </p:sp>
      <p:sp>
        <p:nvSpPr>
          <p:cNvPr id="3" name="Content Placeholder 2"/>
          <p:cNvSpPr>
            <a:spLocks noGrp="1"/>
          </p:cNvSpPr>
          <p:nvPr>
            <p:ph idx="1"/>
          </p:nvPr>
        </p:nvSpPr>
        <p:spPr>
          <a:xfrm>
            <a:off x="0" y="4409163"/>
            <a:ext cx="9067800" cy="2328949"/>
          </a:xfrm>
        </p:spPr>
        <p:txBody>
          <a:bodyPr>
            <a:normAutofit lnSpcReduction="10000"/>
          </a:bodyPr>
          <a:lstStyle/>
          <a:p>
            <a:pPr>
              <a:buNone/>
            </a:pPr>
            <a:r>
              <a:rPr lang="en-US" dirty="0" smtClean="0"/>
              <a:t>   </a:t>
            </a:r>
            <a:r>
              <a:rPr lang="en-US" dirty="0" smtClean="0"/>
              <a:t>Don’t sweat the details, but don’t let your mind wander.  I’ve put break slides throughout this presentation so that I remember to give you breathers, so stick with me, they should come around about every ½ hr or so, starting </a:t>
            </a:r>
            <a:r>
              <a:rPr lang="en-US" dirty="0" smtClean="0"/>
              <a:t>– Now</a:t>
            </a:r>
          </a:p>
          <a:p>
            <a:pPr>
              <a:buNone/>
            </a:pPr>
            <a:endParaRPr lang="en-US" dirty="0" smtClean="0"/>
          </a:p>
          <a:p>
            <a:pPr>
              <a:buNone/>
            </a:pPr>
            <a:endParaRPr lang="en-US" dirty="0"/>
          </a:p>
          <a:p>
            <a:pPr>
              <a:buNone/>
            </a:pPr>
            <a:endParaRPr lang="en-US" dirty="0" smtClean="0"/>
          </a:p>
        </p:txBody>
      </p:sp>
      <p:sp>
        <p:nvSpPr>
          <p:cNvPr id="5" name="Rectangle 4"/>
          <p:cNvSpPr/>
          <p:nvPr/>
        </p:nvSpPr>
        <p:spPr>
          <a:xfrm>
            <a:off x="228600" y="983685"/>
            <a:ext cx="3657600" cy="3477875"/>
          </a:xfrm>
          <a:prstGeom prst="rect">
            <a:avLst/>
          </a:prstGeom>
        </p:spPr>
        <p:txBody>
          <a:bodyPr wrap="square">
            <a:spAutoFit/>
          </a:bodyPr>
          <a:lstStyle/>
          <a:p>
            <a:r>
              <a:rPr lang="en-US" sz="2200" dirty="0"/>
              <a:t>NAMES: </a:t>
            </a:r>
          </a:p>
          <a:p>
            <a:pPr lvl="1"/>
            <a:r>
              <a:rPr lang="en-US" sz="2200" dirty="0"/>
              <a:t>Zandra Vinegar, </a:t>
            </a:r>
          </a:p>
          <a:p>
            <a:pPr lvl="1"/>
            <a:r>
              <a:rPr lang="en-US" sz="2200" dirty="0"/>
              <a:t>I’m a teacher at MoMath</a:t>
            </a:r>
          </a:p>
          <a:p>
            <a:pPr lvl="1"/>
            <a:r>
              <a:rPr lang="en-US" sz="2200" dirty="0"/>
              <a:t>I graduated from MIT</a:t>
            </a:r>
          </a:p>
          <a:p>
            <a:pPr lvl="1"/>
            <a:r>
              <a:rPr lang="en-US" sz="2200" dirty="0"/>
              <a:t>     last year (18 – math)</a:t>
            </a:r>
          </a:p>
          <a:p>
            <a:pPr lvl="1"/>
            <a:endParaRPr lang="en-US" sz="1500" dirty="0"/>
          </a:p>
          <a:p>
            <a:r>
              <a:rPr lang="en-US" sz="2200" dirty="0"/>
              <a:t>DON’T TAKE NOTES:  </a:t>
            </a:r>
          </a:p>
          <a:p>
            <a:pPr lvl="1"/>
            <a:r>
              <a:rPr lang="en-US" sz="2200" dirty="0"/>
              <a:t>Don’t try to take notes </a:t>
            </a:r>
          </a:p>
          <a:p>
            <a:pPr lvl="1"/>
            <a:r>
              <a:rPr lang="en-US" sz="2200" dirty="0"/>
              <a:t>Printouts</a:t>
            </a:r>
          </a:p>
          <a:p>
            <a:pPr lvl="1"/>
            <a:r>
              <a:rPr lang="en-US" sz="2200" dirty="0"/>
              <a:t>posting it online.</a:t>
            </a:r>
          </a:p>
        </p:txBody>
      </p:sp>
      <p:sp>
        <p:nvSpPr>
          <p:cNvPr id="7" name="Rectangle 6"/>
          <p:cNvSpPr/>
          <p:nvPr/>
        </p:nvSpPr>
        <p:spPr>
          <a:xfrm>
            <a:off x="4114800" y="1039115"/>
            <a:ext cx="4648200" cy="3416320"/>
          </a:xfrm>
          <a:prstGeom prst="rect">
            <a:avLst/>
          </a:prstGeom>
        </p:spPr>
        <p:txBody>
          <a:bodyPr wrap="square">
            <a:spAutoFit/>
          </a:bodyPr>
          <a:lstStyle/>
          <a:p>
            <a:r>
              <a:rPr lang="en-US" sz="2200" dirty="0" smtClean="0"/>
              <a:t>QUESTIONS: </a:t>
            </a:r>
            <a:endParaRPr lang="en-US" sz="2200" dirty="0"/>
          </a:p>
          <a:p>
            <a:pPr lvl="1"/>
            <a:r>
              <a:rPr lang="en-US" sz="2200" dirty="0" smtClean="0"/>
              <a:t>After class</a:t>
            </a:r>
          </a:p>
          <a:p>
            <a:pPr lvl="1"/>
            <a:r>
              <a:rPr lang="en-US" sz="2200" dirty="0" smtClean="0"/>
              <a:t>Email: </a:t>
            </a:r>
            <a:r>
              <a:rPr lang="en-US" sz="2200" dirty="0" smtClean="0">
                <a:hlinkClick r:id="rId3"/>
              </a:rPr>
              <a:t>ch3cooh@mit.edu</a:t>
            </a:r>
            <a:endParaRPr lang="en-US" sz="2200" dirty="0" smtClean="0"/>
          </a:p>
          <a:p>
            <a:pPr lvl="1"/>
            <a:r>
              <a:rPr lang="en-US" sz="2200" dirty="0" smtClean="0"/>
              <a:t>Website: </a:t>
            </a:r>
            <a:r>
              <a:rPr lang="en-US" dirty="0" smtClean="0">
                <a:hlinkClick r:id="rId4"/>
              </a:rPr>
              <a:t>https://sites.google.com/site/</a:t>
            </a:r>
            <a:endParaRPr lang="en-US" dirty="0" smtClean="0"/>
          </a:p>
          <a:p>
            <a:pPr lvl="1"/>
            <a:r>
              <a:rPr lang="en-US" dirty="0"/>
              <a:t> </a:t>
            </a:r>
            <a:r>
              <a:rPr lang="en-US" dirty="0" smtClean="0"/>
              <a:t>                  </a:t>
            </a:r>
            <a:r>
              <a:rPr lang="en-US" dirty="0" err="1" smtClean="0">
                <a:hlinkClick r:id="rId5"/>
              </a:rPr>
              <a:t>applelessgarden</a:t>
            </a:r>
            <a:r>
              <a:rPr lang="en-US" dirty="0" smtClean="0">
                <a:hlinkClick r:id="rId5"/>
              </a:rPr>
              <a:t>/vinegar</a:t>
            </a:r>
            <a:r>
              <a:rPr lang="en-US" dirty="0" smtClean="0"/>
              <a:t>  </a:t>
            </a:r>
          </a:p>
          <a:p>
            <a:pPr lvl="1"/>
            <a:endParaRPr lang="en-US" sz="1500" dirty="0"/>
          </a:p>
          <a:p>
            <a:r>
              <a:rPr lang="en-US" sz="2200" dirty="0" smtClean="0"/>
              <a:t>GETTING LOST:  </a:t>
            </a:r>
            <a:endParaRPr lang="en-US" sz="2200" dirty="0"/>
          </a:p>
          <a:p>
            <a:pPr lvl="1"/>
            <a:r>
              <a:rPr lang="en-US" sz="2200" dirty="0" smtClean="0"/>
              <a:t>You probably will</a:t>
            </a:r>
          </a:p>
          <a:p>
            <a:pPr lvl="1"/>
            <a:r>
              <a:rPr lang="en-US" sz="2200" dirty="0" smtClean="0"/>
              <a:t>Follow the themes</a:t>
            </a:r>
          </a:p>
          <a:p>
            <a:pPr lvl="1"/>
            <a:r>
              <a:rPr lang="en-US" sz="2200" dirty="0" smtClean="0"/>
              <a:t>Fill in the details at home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Explosion 2 2"/>
          <p:cNvSpPr/>
          <p:nvPr/>
        </p:nvSpPr>
        <p:spPr>
          <a:xfrm rot="1744021">
            <a:off x="-787137" y="-1133520"/>
            <a:ext cx="11410863" cy="9128458"/>
          </a:xfrm>
          <a:prstGeom prst="irregularSeal2">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000" y="1600200"/>
            <a:ext cx="8534400" cy="3785652"/>
          </a:xfrm>
          <a:prstGeom prst="rect">
            <a:avLst/>
          </a:prstGeom>
          <a:noFill/>
        </p:spPr>
        <p:txBody>
          <a:bodyPr wrap="square" lIns="91440" tIns="45720" rIns="91440" bIns="45720">
            <a:spAutoFit/>
          </a:bodyPr>
          <a:lstStyle/>
          <a:p>
            <a:pPr algn="ctr"/>
            <a:r>
              <a:rPr lang="en-US" sz="12000" b="1" cap="none" spc="0" dirty="0" smtClean="0">
                <a:ln w="1905"/>
                <a:gradFill>
                  <a:gsLst>
                    <a:gs pos="0">
                      <a:srgbClr val="FF3399"/>
                    </a:gs>
                    <a:gs pos="25000">
                      <a:srgbClr val="FF6633"/>
                    </a:gs>
                    <a:gs pos="50000">
                      <a:srgbClr val="FFFF00"/>
                    </a:gs>
                    <a:gs pos="75000">
                      <a:srgbClr val="01A78F"/>
                    </a:gs>
                    <a:gs pos="100000">
                      <a:srgbClr val="3366FF"/>
                    </a:gs>
                  </a:gsLst>
                  <a:lin ang="5400000" scaled="0"/>
                </a:gradFill>
                <a:effectLst>
                  <a:innerShdw blurRad="69850" dist="43180" dir="5400000">
                    <a:srgbClr val="000000">
                      <a:alpha val="65000"/>
                    </a:srgbClr>
                  </a:innerShdw>
                </a:effectLst>
              </a:rPr>
              <a:t>GIVE CLASS BREAK</a:t>
            </a:r>
            <a:endParaRPr lang="en-US" sz="12000" b="1" cap="none" spc="0" dirty="0">
              <a:ln w="1905"/>
              <a:gradFill>
                <a:gsLst>
                  <a:gs pos="0">
                    <a:srgbClr val="FF3399"/>
                  </a:gs>
                  <a:gs pos="25000">
                    <a:srgbClr val="FF6633"/>
                  </a:gs>
                  <a:gs pos="50000">
                    <a:srgbClr val="FFFF00"/>
                  </a:gs>
                  <a:gs pos="75000">
                    <a:srgbClr val="01A78F"/>
                  </a:gs>
                  <a:gs pos="100000">
                    <a:srgbClr val="3366FF"/>
                  </a:gs>
                </a:gsLst>
                <a:lin ang="5400000" scaled="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09600" y="504825"/>
            <a:ext cx="762000" cy="584775"/>
          </a:xfrm>
          <a:prstGeom prst="rect">
            <a:avLst/>
          </a:prstGeom>
          <a:noFill/>
        </p:spPr>
        <p:txBody>
          <a:bodyPr wrap="square" rtlCol="0">
            <a:spAutoFit/>
          </a:bodyPr>
          <a:lstStyle/>
          <a:p>
            <a:r>
              <a:rPr lang="en-US" sz="3200" b="1" dirty="0" smtClean="0">
                <a:solidFill>
                  <a:srgbClr val="00B050"/>
                </a:solidFill>
              </a:rPr>
              <a:t>P</a:t>
            </a:r>
            <a:endParaRPr lang="en-US" sz="3200" b="1" dirty="0">
              <a:solidFill>
                <a:srgbClr val="00B050"/>
              </a:solidFill>
            </a:endParaRPr>
          </a:p>
        </p:txBody>
      </p:sp>
      <p:sp>
        <p:nvSpPr>
          <p:cNvPr id="17" name="TextBox 16"/>
          <p:cNvSpPr txBox="1"/>
          <p:nvPr/>
        </p:nvSpPr>
        <p:spPr>
          <a:xfrm>
            <a:off x="457200" y="4038600"/>
            <a:ext cx="762000" cy="584775"/>
          </a:xfrm>
          <a:prstGeom prst="rect">
            <a:avLst/>
          </a:prstGeom>
          <a:noFill/>
        </p:spPr>
        <p:txBody>
          <a:bodyPr wrap="square" rtlCol="0">
            <a:spAutoFit/>
          </a:bodyPr>
          <a:lstStyle/>
          <a:p>
            <a:r>
              <a:rPr lang="en-US" sz="3200" b="1" dirty="0">
                <a:solidFill>
                  <a:srgbClr val="00B050"/>
                </a:solidFill>
              </a:rPr>
              <a:t>N</a:t>
            </a:r>
          </a:p>
        </p:txBody>
      </p:sp>
      <p:pic>
        <p:nvPicPr>
          <p:cNvPr id="48138" name="Picture 10"/>
          <p:cNvPicPr>
            <a:picLocks noChangeAspect="1" noChangeArrowheads="1"/>
          </p:cNvPicPr>
          <p:nvPr/>
        </p:nvPicPr>
        <p:blipFill>
          <a:blip r:embed="rId3"/>
          <a:srcRect/>
          <a:stretch>
            <a:fillRect/>
          </a:stretch>
        </p:blipFill>
        <p:spPr bwMode="auto">
          <a:xfrm>
            <a:off x="1676400" y="1143000"/>
            <a:ext cx="6153150" cy="5048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648200" y="657225"/>
            <a:ext cx="390525" cy="333375"/>
          </a:xfrm>
          <a:prstGeom prst="rect">
            <a:avLst/>
          </a:prstGeom>
          <a:noFill/>
          <a:ln w="9525">
            <a:noFill/>
            <a:miter lim="800000"/>
            <a:headEnd/>
            <a:tailEnd/>
          </a:ln>
          <a:effectLst/>
        </p:spPr>
      </p:pic>
      <p:pic>
        <p:nvPicPr>
          <p:cNvPr id="4" name="Picture 3"/>
          <p:cNvPicPr>
            <a:picLocks noChangeAspect="1" noChangeArrowheads="1"/>
          </p:cNvPicPr>
          <p:nvPr/>
        </p:nvPicPr>
        <p:blipFill>
          <a:blip r:embed="rId5"/>
          <a:srcRect/>
          <a:stretch>
            <a:fillRect/>
          </a:stretch>
        </p:blipFill>
        <p:spPr bwMode="auto">
          <a:xfrm>
            <a:off x="1219200" y="2286000"/>
            <a:ext cx="7067550" cy="4162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914400" y="1905000"/>
            <a:ext cx="7772400" cy="4618844"/>
          </a:xfrm>
          <a:prstGeom prst="rect">
            <a:avLst/>
          </a:prstGeom>
          <a:noFill/>
          <a:ln w="9525">
            <a:noFill/>
            <a:miter lim="800000"/>
            <a:headEnd/>
            <a:tailEnd/>
          </a:ln>
          <a:effectLst/>
        </p:spPr>
      </p:pic>
      <p:sp>
        <p:nvSpPr>
          <p:cNvPr id="5" name="TextBox 4"/>
          <p:cNvSpPr txBox="1"/>
          <p:nvPr/>
        </p:nvSpPr>
        <p:spPr>
          <a:xfrm>
            <a:off x="533400" y="457200"/>
            <a:ext cx="762000" cy="584775"/>
          </a:xfrm>
          <a:prstGeom prst="rect">
            <a:avLst/>
          </a:prstGeom>
          <a:noFill/>
        </p:spPr>
        <p:txBody>
          <a:bodyPr wrap="square" rtlCol="0">
            <a:spAutoFit/>
          </a:bodyPr>
          <a:lstStyle/>
          <a:p>
            <a:r>
              <a:rPr lang="en-US" sz="3200" b="1" dirty="0" smtClean="0">
                <a:solidFill>
                  <a:srgbClr val="00B050"/>
                </a:solidFill>
              </a:rPr>
              <a:t>P</a:t>
            </a:r>
            <a:endParaRPr lang="en-US" sz="3200" b="1" dirty="0">
              <a:solidFill>
                <a:srgbClr val="00B050"/>
              </a:solidFill>
            </a:endParaRPr>
          </a:p>
        </p:txBody>
      </p:sp>
      <p:sp>
        <p:nvSpPr>
          <p:cNvPr id="6" name="TextBox 5"/>
          <p:cNvSpPr txBox="1"/>
          <p:nvPr/>
        </p:nvSpPr>
        <p:spPr>
          <a:xfrm>
            <a:off x="457200" y="3657600"/>
            <a:ext cx="762000" cy="584775"/>
          </a:xfrm>
          <a:prstGeom prst="rect">
            <a:avLst/>
          </a:prstGeom>
          <a:noFill/>
        </p:spPr>
        <p:txBody>
          <a:bodyPr wrap="square" rtlCol="0">
            <a:spAutoFit/>
          </a:bodyPr>
          <a:lstStyle/>
          <a:p>
            <a:r>
              <a:rPr lang="en-US" sz="3200" b="1" dirty="0">
                <a:solidFill>
                  <a:srgbClr val="00B050"/>
                </a:solidFill>
              </a:rPr>
              <a:t>N</a:t>
            </a:r>
          </a:p>
        </p:txBody>
      </p:sp>
      <p:pic>
        <p:nvPicPr>
          <p:cNvPr id="7" name="Picture 10"/>
          <p:cNvPicPr>
            <a:picLocks noChangeAspect="1" noChangeArrowheads="1"/>
          </p:cNvPicPr>
          <p:nvPr/>
        </p:nvPicPr>
        <p:blipFill>
          <a:blip r:embed="rId4"/>
          <a:srcRect/>
          <a:stretch>
            <a:fillRect/>
          </a:stretch>
        </p:blipFill>
        <p:spPr bwMode="auto">
          <a:xfrm>
            <a:off x="1981200" y="1066800"/>
            <a:ext cx="6153150" cy="504825"/>
          </a:xfrm>
          <a:prstGeom prst="rect">
            <a:avLst/>
          </a:prstGeom>
          <a:noFill/>
          <a:ln w="9525">
            <a:noFill/>
            <a:miter lim="800000"/>
            <a:headEnd/>
            <a:tailEnd/>
          </a:ln>
          <a:effectLst/>
        </p:spPr>
      </p:pic>
      <p:pic>
        <p:nvPicPr>
          <p:cNvPr id="8" name="Picture 3"/>
          <p:cNvPicPr>
            <a:picLocks noChangeAspect="1" noChangeArrowheads="1"/>
          </p:cNvPicPr>
          <p:nvPr/>
        </p:nvPicPr>
        <p:blipFill>
          <a:blip r:embed="rId5"/>
          <a:srcRect/>
          <a:stretch>
            <a:fillRect/>
          </a:stretch>
        </p:blipFill>
        <p:spPr bwMode="auto">
          <a:xfrm>
            <a:off x="4648200" y="457200"/>
            <a:ext cx="390525" cy="333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Technically, now, we’re done</a:t>
            </a:r>
            <a:endParaRPr lang="en-US" dirty="0"/>
          </a:p>
        </p:txBody>
      </p:sp>
      <p:sp>
        <p:nvSpPr>
          <p:cNvPr id="3" name="Content Placeholder 2"/>
          <p:cNvSpPr>
            <a:spLocks noGrp="1"/>
          </p:cNvSpPr>
          <p:nvPr>
            <p:ph idx="1"/>
          </p:nvPr>
        </p:nvSpPr>
        <p:spPr/>
        <p:txBody>
          <a:bodyPr/>
          <a:lstStyle/>
          <a:p>
            <a:pPr marL="0" indent="0">
              <a:buNone/>
            </a:pPr>
            <a:r>
              <a:rPr lang="en-US" dirty="0" smtClean="0"/>
              <a:t>The model that we have discussed so far well defines exactly what the electric and magnetic field should be IN ALL PLACES IN SPACE AT ALL TIMES.  Now we </a:t>
            </a:r>
            <a:r>
              <a:rPr lang="en-US" i="1" dirty="0" smtClean="0"/>
              <a:t>just</a:t>
            </a:r>
            <a:r>
              <a:rPr lang="en-US" dirty="0" smtClean="0"/>
              <a:t> need to show how the model’s description is completed succinctly using the additional Maxwell’s equations.</a:t>
            </a:r>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800600"/>
            <a:ext cx="404368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7296" y="4800600"/>
            <a:ext cx="384048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28005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BUT WAIT!  -- Trickiness </a:t>
            </a:r>
            <a:r>
              <a:rPr lang="en-US" dirty="0" smtClean="0">
                <a:sym typeface="Wingdings" pitchFamily="2" charset="2"/>
              </a:rPr>
              <a:t></a:t>
            </a:r>
            <a:endParaRPr lang="en-US" dirty="0"/>
          </a:p>
        </p:txBody>
      </p:sp>
      <p:sp>
        <p:nvSpPr>
          <p:cNvPr id="3" name="Content Placeholder 2"/>
          <p:cNvSpPr>
            <a:spLocks noGrp="1"/>
          </p:cNvSpPr>
          <p:nvPr>
            <p:ph idx="1"/>
          </p:nvPr>
        </p:nvSpPr>
        <p:spPr>
          <a:xfrm>
            <a:off x="457200" y="838200"/>
            <a:ext cx="8534400" cy="4525963"/>
          </a:xfrm>
        </p:spPr>
        <p:txBody>
          <a:bodyPr>
            <a:normAutofit/>
          </a:bodyPr>
          <a:lstStyle/>
          <a:p>
            <a:pPr marL="0" indent="0">
              <a:buNone/>
            </a:pPr>
            <a:r>
              <a:rPr lang="en-US" sz="2000" dirty="0" smtClean="0"/>
              <a:t>Apologies:</a:t>
            </a:r>
          </a:p>
          <a:p>
            <a:pPr marL="0" indent="0">
              <a:buNone/>
            </a:pPr>
            <a:r>
              <a:rPr lang="en-US" sz="2000" dirty="0" smtClean="0"/>
              <a:t>#1 Ben Franklin guessed wrong:	                #2 Physicists decided to recognize</a:t>
            </a:r>
          </a:p>
          <a:p>
            <a:pPr marL="0" indent="0">
              <a:buNone/>
            </a:pPr>
            <a:r>
              <a:rPr lang="en-US" sz="2000" dirty="0"/>
              <a:t>	</a:t>
            </a:r>
            <a:r>
              <a:rPr lang="en-US" sz="2000" dirty="0" smtClean="0"/>
              <a:t>			              the importance of human anatomical</a:t>
            </a:r>
          </a:p>
          <a:p>
            <a:pPr marL="0" indent="0">
              <a:buNone/>
            </a:pPr>
            <a:r>
              <a:rPr lang="en-US" sz="2000" dirty="0" smtClean="0"/>
              <a:t>					form when describing the universe</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36456"/>
            <a:ext cx="4267200" cy="492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671669"/>
            <a:ext cx="2423821" cy="2205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424" y="4099589"/>
            <a:ext cx="1916453" cy="2758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9358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9809"/>
          <a:stretch/>
        </p:blipFill>
        <p:spPr bwMode="auto">
          <a:xfrm>
            <a:off x="1947512" y="304800"/>
            <a:ext cx="5139088" cy="135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04800" y="2941637"/>
            <a:ext cx="8229600" cy="3306763"/>
          </a:xfrm>
        </p:spPr>
        <p:txBody>
          <a:bodyPr/>
          <a:lstStyle/>
          <a:p>
            <a:pPr>
              <a:buNone/>
            </a:pPr>
            <a:r>
              <a:rPr lang="en-US" dirty="0" smtClean="0"/>
              <a:t>A note about Current:</a:t>
            </a:r>
          </a:p>
          <a:p>
            <a:pPr>
              <a:buNone/>
            </a:pPr>
            <a:r>
              <a:rPr lang="en-US" i="1" dirty="0" smtClean="0"/>
              <a:t>Positive Current</a:t>
            </a:r>
            <a:r>
              <a:rPr lang="en-US" dirty="0" smtClean="0"/>
              <a:t> is defined as the </a:t>
            </a:r>
            <a:r>
              <a:rPr lang="en-US" i="1" dirty="0" smtClean="0"/>
              <a:t>reverse</a:t>
            </a:r>
            <a:r>
              <a:rPr lang="en-US" dirty="0" smtClean="0"/>
              <a:t> of the direction the electrons are moving </a:t>
            </a:r>
            <a:r>
              <a:rPr lang="en-US" dirty="0" smtClean="0">
                <a:sym typeface="Wingdings" pitchFamily="2" charset="2"/>
              </a:rPr>
              <a:t></a:t>
            </a:r>
            <a:endParaRPr lang="en-US" i="1" dirty="0"/>
          </a:p>
        </p:txBody>
      </p:sp>
      <p:sp>
        <p:nvSpPr>
          <p:cNvPr id="5" name="Oval 4"/>
          <p:cNvSpPr/>
          <p:nvPr/>
        </p:nvSpPr>
        <p:spPr>
          <a:xfrm>
            <a:off x="3962400" y="685800"/>
            <a:ext cx="304800" cy="6858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780547" y="527026"/>
            <a:ext cx="529389" cy="1073173"/>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5" idx="3"/>
          </p:cNvCxnSpPr>
          <p:nvPr/>
        </p:nvCxnSpPr>
        <p:spPr>
          <a:xfrm rot="5400000">
            <a:off x="3324903" y="1375265"/>
            <a:ext cx="786233" cy="578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p:cNvCxnSpPr>
          <p:nvPr/>
        </p:nvCxnSpPr>
        <p:spPr>
          <a:xfrm>
            <a:off x="5232409" y="1443036"/>
            <a:ext cx="1453140" cy="68419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784664" y="2005263"/>
            <a:ext cx="2971800" cy="1200329"/>
          </a:xfrm>
          <a:prstGeom prst="rect">
            <a:avLst/>
          </a:prstGeom>
        </p:spPr>
        <p:txBody>
          <a:bodyPr wrap="square">
            <a:spAutoFit/>
          </a:bodyPr>
          <a:lstStyle/>
          <a:p>
            <a:pPr>
              <a:buNone/>
            </a:pPr>
            <a:r>
              <a:rPr lang="en-US" sz="2400" dirty="0" smtClean="0"/>
              <a:t>Time Derivative of the Flux of </a:t>
            </a:r>
            <a:r>
              <a:rPr lang="en-US" sz="2400" dirty="0" err="1" smtClean="0"/>
              <a:t>Chargons</a:t>
            </a:r>
            <a:r>
              <a:rPr lang="en-US" sz="2400" dirty="0" smtClean="0"/>
              <a:t> through the surface, s</a:t>
            </a:r>
            <a:endParaRPr lang="en-US" sz="2400" dirty="0"/>
          </a:p>
        </p:txBody>
      </p:sp>
      <p:sp>
        <p:nvSpPr>
          <p:cNvPr id="14" name="Rectangle 13"/>
          <p:cNvSpPr/>
          <p:nvPr/>
        </p:nvSpPr>
        <p:spPr>
          <a:xfrm>
            <a:off x="2667000" y="2133600"/>
            <a:ext cx="2971800" cy="461665"/>
          </a:xfrm>
          <a:prstGeom prst="rect">
            <a:avLst/>
          </a:prstGeom>
        </p:spPr>
        <p:txBody>
          <a:bodyPr wrap="square">
            <a:spAutoFit/>
          </a:bodyPr>
          <a:lstStyle/>
          <a:p>
            <a:pPr>
              <a:buNone/>
            </a:pPr>
            <a:r>
              <a:rPr lang="en-US" sz="2400" dirty="0" smtClean="0"/>
              <a:t>Current</a:t>
            </a:r>
            <a:endParaRPr lang="en-US" sz="2400" dirty="0"/>
          </a:p>
        </p:txBody>
      </p:sp>
      <p:pic>
        <p:nvPicPr>
          <p:cNvPr id="15" name="Picture 10"/>
          <p:cNvPicPr>
            <a:picLocks noChangeAspect="1" noChangeArrowheads="1"/>
          </p:cNvPicPr>
          <p:nvPr/>
        </p:nvPicPr>
        <p:blipFill>
          <a:blip r:embed="rId4"/>
          <a:srcRect/>
          <a:stretch>
            <a:fillRect/>
          </a:stretch>
        </p:blipFill>
        <p:spPr bwMode="auto">
          <a:xfrm>
            <a:off x="838200" y="5029200"/>
            <a:ext cx="7430219" cy="609600"/>
          </a:xfrm>
          <a:prstGeom prst="rect">
            <a:avLst/>
          </a:prstGeom>
          <a:noFill/>
          <a:ln w="9525">
            <a:noFill/>
            <a:miter lim="800000"/>
            <a:headEnd/>
            <a:tailEnd/>
          </a:ln>
          <a:effectLst/>
        </p:spPr>
      </p:pic>
      <p:pic>
        <p:nvPicPr>
          <p:cNvPr id="17" name="Picture 10"/>
          <p:cNvPicPr>
            <a:picLocks noChangeAspect="1" noChangeArrowheads="1"/>
          </p:cNvPicPr>
          <p:nvPr/>
        </p:nvPicPr>
        <p:blipFill>
          <a:blip r:embed="rId4"/>
          <a:srcRect l="90248" b="37500"/>
          <a:stretch>
            <a:fillRect/>
          </a:stretch>
        </p:blipFill>
        <p:spPr bwMode="auto">
          <a:xfrm rot="10800000">
            <a:off x="2057400" y="6096000"/>
            <a:ext cx="724619" cy="381000"/>
          </a:xfrm>
          <a:prstGeom prst="rect">
            <a:avLst/>
          </a:prstGeom>
          <a:noFill/>
          <a:ln w="9525">
            <a:noFill/>
            <a:miter lim="800000"/>
            <a:headEnd/>
            <a:tailEnd/>
          </a:ln>
          <a:effectLst/>
        </p:spPr>
      </p:pic>
      <p:sp>
        <p:nvSpPr>
          <p:cNvPr id="18" name="TextBox 17"/>
          <p:cNvSpPr txBox="1"/>
          <p:nvPr/>
        </p:nvSpPr>
        <p:spPr>
          <a:xfrm>
            <a:off x="2667000" y="5715000"/>
            <a:ext cx="1066800" cy="369332"/>
          </a:xfrm>
          <a:prstGeom prst="rect">
            <a:avLst/>
          </a:prstGeom>
          <a:noFill/>
        </p:spPr>
        <p:txBody>
          <a:bodyPr wrap="square" rtlCol="0">
            <a:spAutoFit/>
          </a:bodyPr>
          <a:lstStyle/>
          <a:p>
            <a:endParaRPr lang="en-US" dirty="0"/>
          </a:p>
        </p:txBody>
      </p:sp>
      <p:pic>
        <p:nvPicPr>
          <p:cNvPr id="19" name="Picture 18"/>
          <p:cNvPicPr>
            <a:picLocks noChangeAspect="1" noChangeArrowheads="1"/>
          </p:cNvPicPr>
          <p:nvPr/>
        </p:nvPicPr>
        <p:blipFill>
          <a:blip r:embed="rId5"/>
          <a:srcRect l="36362" t="5306" r="56528" b="88277"/>
          <a:stretch>
            <a:fillRect/>
          </a:stretch>
        </p:blipFill>
        <p:spPr bwMode="auto">
          <a:xfrm>
            <a:off x="2590800" y="5943600"/>
            <a:ext cx="609600" cy="914400"/>
          </a:xfrm>
          <a:prstGeom prst="rect">
            <a:avLst/>
          </a:prstGeom>
          <a:noFill/>
          <a:ln w="9525">
            <a:noFill/>
            <a:miter lim="800000"/>
            <a:headEnd/>
            <a:tailEnd/>
          </a:ln>
          <a:effectLst/>
        </p:spPr>
      </p:pic>
      <p:sp>
        <p:nvSpPr>
          <p:cNvPr id="22" name="TextBox 21"/>
          <p:cNvSpPr txBox="1"/>
          <p:nvPr/>
        </p:nvSpPr>
        <p:spPr>
          <a:xfrm>
            <a:off x="3733800" y="5867400"/>
            <a:ext cx="4953000" cy="830997"/>
          </a:xfrm>
          <a:prstGeom prst="rect">
            <a:avLst/>
          </a:prstGeom>
          <a:noFill/>
        </p:spPr>
        <p:txBody>
          <a:bodyPr wrap="square" rtlCol="0">
            <a:spAutoFit/>
          </a:bodyPr>
          <a:lstStyle/>
          <a:p>
            <a:r>
              <a:rPr lang="en-US" sz="2400" dirty="0" smtClean="0"/>
              <a:t>Negative charges are moving right, </a:t>
            </a:r>
          </a:p>
          <a:p>
            <a:r>
              <a:rPr lang="en-US" sz="2400" dirty="0" smtClean="0"/>
              <a:t>    so I is to the left</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The Magnetic Field Of a Wire with current flowing through it</a:t>
            </a:r>
            <a:endParaRPr lang="en-US" dirty="0"/>
          </a:p>
        </p:txBody>
      </p:sp>
      <p:sp>
        <p:nvSpPr>
          <p:cNvPr id="5" name="Rectangle 4"/>
          <p:cNvSpPr/>
          <p:nvPr/>
        </p:nvSpPr>
        <p:spPr>
          <a:xfrm>
            <a:off x="3886200" y="1219200"/>
            <a:ext cx="4876800" cy="1938992"/>
          </a:xfrm>
          <a:prstGeom prst="rect">
            <a:avLst/>
          </a:prstGeom>
        </p:spPr>
        <p:txBody>
          <a:bodyPr wrap="square">
            <a:spAutoFit/>
          </a:bodyPr>
          <a:lstStyle/>
          <a:p>
            <a:r>
              <a:rPr lang="en-US" sz="3000" dirty="0" smtClean="0"/>
              <a:t>“MATHEMATICAL SIMPLIFICATION” (keeping track of more information in the field description)</a:t>
            </a:r>
            <a:endParaRPr lang="en-US" sz="3000" dirty="0"/>
          </a:p>
        </p:txBody>
      </p:sp>
      <p:pic>
        <p:nvPicPr>
          <p:cNvPr id="2052" name="Picture 4"/>
          <p:cNvPicPr>
            <a:picLocks noChangeAspect="1" noChangeArrowheads="1"/>
          </p:cNvPicPr>
          <p:nvPr/>
        </p:nvPicPr>
        <p:blipFill>
          <a:blip r:embed="rId2"/>
          <a:srcRect/>
          <a:stretch>
            <a:fillRect/>
          </a:stretch>
        </p:blipFill>
        <p:spPr bwMode="auto">
          <a:xfrm>
            <a:off x="3886200" y="3124200"/>
            <a:ext cx="4876800" cy="3257550"/>
          </a:xfrm>
          <a:prstGeom prst="rect">
            <a:avLst/>
          </a:prstGeom>
          <a:noFill/>
          <a:ln w="9525">
            <a:noFill/>
            <a:miter lim="800000"/>
            <a:headEnd/>
            <a:tailEnd/>
          </a:ln>
          <a:effectLst/>
        </p:spPr>
      </p:pic>
      <p:pic>
        <p:nvPicPr>
          <p:cNvPr id="4" name="Picture 2"/>
          <p:cNvPicPr>
            <a:picLocks noGrp="1" noChangeAspect="1" noChangeArrowheads="1"/>
          </p:cNvPicPr>
          <p:nvPr>
            <p:ph idx="1"/>
          </p:nvPr>
        </p:nvPicPr>
        <p:blipFill>
          <a:blip r:embed="rId3"/>
          <a:srcRect b="38871"/>
          <a:stretch>
            <a:fillRect/>
          </a:stretch>
        </p:blipFill>
        <p:spPr bwMode="auto">
          <a:xfrm>
            <a:off x="0" y="5113867"/>
            <a:ext cx="4572000" cy="1439333"/>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81821"/>
            <a:ext cx="3433355" cy="31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87510" y="1219200"/>
            <a:ext cx="1715534" cy="707886"/>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RHR #1</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Right Hand Rule #2</a:t>
            </a:r>
            <a:endParaRPr lang="en-US" dirty="0"/>
          </a:p>
        </p:txBody>
      </p:sp>
      <p:sp>
        <p:nvSpPr>
          <p:cNvPr id="3" name="Content Placeholder 2"/>
          <p:cNvSpPr>
            <a:spLocks noGrp="1"/>
          </p:cNvSpPr>
          <p:nvPr>
            <p:ph idx="1"/>
          </p:nvPr>
        </p:nvSpPr>
        <p:spPr>
          <a:xfrm>
            <a:off x="304800" y="1066800"/>
            <a:ext cx="8266459" cy="5486400"/>
          </a:xfrm>
        </p:spPr>
        <p:txBody>
          <a:bodyPr>
            <a:normAutofit fontScale="92500" lnSpcReduction="10000"/>
          </a:bodyPr>
          <a:lstStyle/>
          <a:p>
            <a:pPr marL="0" indent="0">
              <a:spcBef>
                <a:spcPts val="0"/>
              </a:spcBef>
              <a:buNone/>
            </a:pPr>
            <a:r>
              <a:rPr lang="en-US" dirty="0" smtClean="0"/>
              <a:t>Now, to Undo RHR#1, RHR#2 REDEFINES WHAT A MAGNETIC FIELD LINE IS – it is no longer a force line, but rather, a direction used to find the direction of magnetic force using</a:t>
            </a:r>
          </a:p>
          <a:p>
            <a:pPr marL="0" indent="0">
              <a:spcBef>
                <a:spcPts val="0"/>
              </a:spcBef>
              <a:buNone/>
            </a:pPr>
            <a:r>
              <a:rPr lang="en-US" dirty="0" smtClean="0"/>
              <a:t>RHR#2:</a:t>
            </a:r>
          </a:p>
          <a:p>
            <a:pPr marL="0" indent="0">
              <a:spcBef>
                <a:spcPts val="0"/>
              </a:spcBef>
              <a:buNone/>
            </a:pPr>
            <a:endParaRPr lang="en-US" dirty="0" smtClean="0"/>
          </a:p>
          <a:p>
            <a:pPr marL="0" indent="0">
              <a:spcBef>
                <a:spcPts val="0"/>
              </a:spcBef>
              <a:buNone/>
            </a:pPr>
            <a:r>
              <a:rPr lang="en-US" dirty="0" smtClean="0"/>
              <a:t>If you open you hand and put</a:t>
            </a:r>
          </a:p>
          <a:p>
            <a:pPr marL="0" indent="0">
              <a:spcBef>
                <a:spcPts val="0"/>
              </a:spcBef>
              <a:buNone/>
            </a:pPr>
            <a:r>
              <a:rPr lang="en-US" dirty="0" smtClean="0"/>
              <a:t>Your fingers in the direction of </a:t>
            </a:r>
          </a:p>
          <a:p>
            <a:pPr marL="0" indent="0">
              <a:spcBef>
                <a:spcPts val="0"/>
              </a:spcBef>
              <a:buNone/>
            </a:pPr>
            <a:r>
              <a:rPr lang="en-US" dirty="0" smtClean="0"/>
              <a:t>The new B and your thumb in</a:t>
            </a:r>
          </a:p>
          <a:p>
            <a:pPr marL="0" indent="0">
              <a:spcBef>
                <a:spcPts val="0"/>
              </a:spcBef>
              <a:buNone/>
            </a:pPr>
            <a:r>
              <a:rPr lang="en-US" dirty="0" smtClean="0"/>
              <a:t>The direction of a charged </a:t>
            </a:r>
          </a:p>
          <a:p>
            <a:pPr marL="0" indent="0">
              <a:spcBef>
                <a:spcPts val="0"/>
              </a:spcBef>
              <a:buNone/>
            </a:pPr>
            <a:r>
              <a:rPr lang="en-US" dirty="0" smtClean="0"/>
              <a:t>Particle moving in this frame, </a:t>
            </a:r>
          </a:p>
          <a:p>
            <a:pPr marL="0" indent="0">
              <a:spcBef>
                <a:spcPts val="0"/>
              </a:spcBef>
              <a:buNone/>
            </a:pPr>
            <a:r>
              <a:rPr lang="en-US" dirty="0" smtClean="0"/>
              <a:t>Then the force will be in the </a:t>
            </a:r>
          </a:p>
          <a:p>
            <a:pPr marL="0" indent="0">
              <a:spcBef>
                <a:spcPts val="0"/>
              </a:spcBef>
              <a:buNone/>
            </a:pPr>
            <a:r>
              <a:rPr lang="en-US" dirty="0" smtClean="0"/>
              <a:t>Direction of your palm.</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947" y="2604052"/>
            <a:ext cx="2964712"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1952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RHR2 and RHR1 Cancel</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42575" y="1294075"/>
            <a:ext cx="2680224"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ross 5"/>
          <p:cNvSpPr/>
          <p:nvPr/>
        </p:nvSpPr>
        <p:spPr>
          <a:xfrm>
            <a:off x="4267200" y="1935162"/>
            <a:ext cx="990600" cy="10668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19800" y="1136720"/>
            <a:ext cx="2149637" cy="309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33400" y="51816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400" y="56388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4"/>
          <a:srcRect/>
          <a:stretch>
            <a:fillRect/>
          </a:stretch>
        </p:blipFill>
        <p:spPr bwMode="auto">
          <a:xfrm>
            <a:off x="2667000" y="4006433"/>
            <a:ext cx="4724400" cy="2807533"/>
          </a:xfrm>
          <a:prstGeom prst="rect">
            <a:avLst/>
          </a:prstGeom>
          <a:noFill/>
          <a:ln w="9525">
            <a:noFill/>
            <a:miter lim="800000"/>
            <a:headEnd/>
            <a:tailEnd/>
          </a:ln>
          <a:effectLst/>
        </p:spPr>
      </p:pic>
    </p:spTree>
    <p:extLst>
      <p:ext uri="{BB962C8B-B14F-4D97-AF65-F5344CB8AC3E}">
        <p14:creationId xmlns:p14="http://schemas.microsoft.com/office/powerpoint/2010/main" val="26520993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066800"/>
            <a:ext cx="404368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 y="1066800"/>
            <a:ext cx="384048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1143000"/>
          </a:xfrm>
        </p:spPr>
        <p:txBody>
          <a:bodyPr>
            <a:normAutofit fontScale="90000"/>
          </a:bodyPr>
          <a:lstStyle/>
          <a:p>
            <a:r>
              <a:rPr lang="en-US" dirty="0" smtClean="0"/>
              <a:t>Describing it with Maxwell’s Equations</a:t>
            </a:r>
            <a:endParaRPr lang="en-US" dirty="0"/>
          </a:p>
        </p:txBody>
      </p:sp>
      <p:pic>
        <p:nvPicPr>
          <p:cNvPr id="49155" name="Picture 3"/>
          <p:cNvPicPr>
            <a:picLocks noChangeAspect="1" noChangeArrowheads="1"/>
          </p:cNvPicPr>
          <p:nvPr/>
        </p:nvPicPr>
        <p:blipFill>
          <a:blip r:embed="rId5"/>
          <a:srcRect/>
          <a:stretch>
            <a:fillRect/>
          </a:stretch>
        </p:blipFill>
        <p:spPr bwMode="auto">
          <a:xfrm>
            <a:off x="304800" y="3505200"/>
            <a:ext cx="5421663" cy="3048000"/>
          </a:xfrm>
          <a:prstGeom prst="rect">
            <a:avLst/>
          </a:prstGeom>
          <a:noFill/>
          <a:ln w="9525">
            <a:noFill/>
            <a:miter lim="800000"/>
            <a:headEnd/>
            <a:tailEnd/>
          </a:ln>
          <a:effectLst/>
        </p:spPr>
      </p:pic>
      <p:sp>
        <p:nvSpPr>
          <p:cNvPr id="9" name="Oval 8"/>
          <p:cNvSpPr/>
          <p:nvPr/>
        </p:nvSpPr>
        <p:spPr>
          <a:xfrm>
            <a:off x="2667000" y="1173162"/>
            <a:ext cx="457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urved Connector 11"/>
          <p:cNvCxnSpPr/>
          <p:nvPr/>
        </p:nvCxnSpPr>
        <p:spPr>
          <a:xfrm>
            <a:off x="2982544" y="1173162"/>
            <a:ext cx="598856" cy="35083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96001" y="2908280"/>
            <a:ext cx="2667000" cy="3693319"/>
          </a:xfrm>
          <a:prstGeom prst="rect">
            <a:avLst/>
          </a:prstGeom>
          <a:noFill/>
        </p:spPr>
        <p:txBody>
          <a:bodyPr wrap="square" rtlCol="0">
            <a:spAutoFit/>
          </a:bodyPr>
          <a:lstStyle/>
          <a:p>
            <a:r>
              <a:rPr lang="en-US" dirty="0" smtClean="0"/>
              <a:t>Note that the laws  are almost SYMMETRIC: the basic idea is that , the existence of CHANGE in the electric field will  define  where the magnetic field exists and vice-versa == BECAUSE CHANGE IN A FIELD IMPLIES MOVEMENT WHICH IS WHERE THE SPECIAL RELATIVITY STUFF KICKS IN</a:t>
            </a:r>
            <a:endParaRPr lang="en-US" dirty="0"/>
          </a:p>
        </p:txBody>
      </p:sp>
      <p:sp>
        <p:nvSpPr>
          <p:cNvPr id="4" name="TextBox 3"/>
          <p:cNvSpPr txBox="1"/>
          <p:nvPr/>
        </p:nvSpPr>
        <p:spPr>
          <a:xfrm>
            <a:off x="380385" y="2810470"/>
            <a:ext cx="5346078" cy="923330"/>
          </a:xfrm>
          <a:prstGeom prst="rect">
            <a:avLst/>
          </a:prstGeom>
          <a:noFill/>
        </p:spPr>
        <p:txBody>
          <a:bodyPr wrap="square" rtlCol="0">
            <a:spAutoFit/>
          </a:bodyPr>
          <a:lstStyle/>
          <a:p>
            <a:r>
              <a:rPr lang="en-US" dirty="0" smtClean="0"/>
              <a:t>Recall that d/</a:t>
            </a:r>
            <a:r>
              <a:rPr lang="en-US" dirty="0" err="1" smtClean="0"/>
              <a:t>dt</a:t>
            </a:r>
            <a:r>
              <a:rPr lang="en-US" dirty="0" smtClean="0"/>
              <a:t> is the Derivative: the rate of change of the following quantity with respect to time</a:t>
            </a:r>
          </a:p>
          <a:p>
            <a:endParaRPr lang="en-US" dirty="0"/>
          </a:p>
        </p:txBody>
      </p:sp>
      <p:sp>
        <p:nvSpPr>
          <p:cNvPr id="19" name="Oval 18"/>
          <p:cNvSpPr/>
          <p:nvPr/>
        </p:nvSpPr>
        <p:spPr>
          <a:xfrm>
            <a:off x="7086600" y="1143000"/>
            <a:ext cx="457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cxnSp>
        <p:nvCxnSpPr>
          <p:cNvPr id="20" name="Curved Connector 19"/>
          <p:cNvCxnSpPr/>
          <p:nvPr/>
        </p:nvCxnSpPr>
        <p:spPr>
          <a:xfrm>
            <a:off x="7402144" y="1143000"/>
            <a:ext cx="598856" cy="35083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931"/>
            <a:ext cx="8229600" cy="1143000"/>
          </a:xfrm>
        </p:spPr>
        <p:txBody>
          <a:bodyPr>
            <a:normAutofit/>
          </a:bodyPr>
          <a:lstStyle/>
          <a:p>
            <a:r>
              <a:rPr lang="en-US" dirty="0" smtClean="0"/>
              <a:t>Defining Variables</a:t>
            </a:r>
            <a:endParaRPr lang="en-US" dirty="0"/>
          </a:p>
        </p:txBody>
      </p:sp>
      <p:sp>
        <p:nvSpPr>
          <p:cNvPr id="3" name="Content Placeholder 2"/>
          <p:cNvSpPr>
            <a:spLocks noGrp="1"/>
          </p:cNvSpPr>
          <p:nvPr>
            <p:ph idx="1"/>
          </p:nvPr>
        </p:nvSpPr>
        <p:spPr>
          <a:xfrm>
            <a:off x="457200" y="1265237"/>
            <a:ext cx="8229600" cy="4525963"/>
          </a:xfrm>
        </p:spPr>
        <p:txBody>
          <a:bodyPr/>
          <a:lstStyle/>
          <a:p>
            <a:r>
              <a:rPr lang="en-US" dirty="0">
                <a:latin typeface="Times New Roman" pitchFamily="18" charset="0"/>
                <a:cs typeface="Times New Roman" pitchFamily="18" charset="0"/>
              </a:rPr>
              <a:t>B</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Magnetic Field</a:t>
            </a:r>
          </a:p>
          <a:p>
            <a:r>
              <a:rPr lang="en-US" dirty="0" smtClean="0">
                <a:latin typeface="Times New Roman" pitchFamily="18" charset="0"/>
                <a:cs typeface="Times New Roman" pitchFamily="18" charset="0"/>
              </a:rPr>
              <a:t>E – Electric Field</a:t>
            </a:r>
          </a:p>
          <a:p>
            <a:r>
              <a:rPr lang="en-US" dirty="0">
                <a:latin typeface="Times New Roman" pitchFamily="18" charset="0"/>
                <a:cs typeface="Times New Roman" pitchFamily="18" charset="0"/>
              </a:rPr>
              <a:t>q</a:t>
            </a:r>
            <a:r>
              <a:rPr lang="en-US" dirty="0" smtClean="0">
                <a:latin typeface="Times New Roman" pitchFamily="18" charset="0"/>
                <a:cs typeface="Times New Roman" pitchFamily="18" charset="0"/>
              </a:rPr>
              <a:t> – Charge Density</a:t>
            </a:r>
          </a:p>
          <a:p>
            <a:r>
              <a:rPr lang="en-US" dirty="0" smtClean="0">
                <a:latin typeface="Times New Roman" pitchFamily="18" charset="0"/>
                <a:cs typeface="Times New Roman" pitchFamily="18" charset="0"/>
              </a:rPr>
              <a:t>I – Current </a:t>
            </a:r>
            <a:r>
              <a:rPr lang="en-US" sz="1600" dirty="0" smtClean="0">
                <a:latin typeface="Times New Roman" pitchFamily="18" charset="0"/>
                <a:cs typeface="Times New Roman" pitchFamily="18" charset="0"/>
              </a:rPr>
              <a:t>(moving charge)</a:t>
            </a:r>
          </a:p>
          <a:p>
            <a:r>
              <a:rPr lang="en-US" dirty="0" smtClean="0">
                <a:latin typeface="Times New Roman" pitchFamily="18" charset="0"/>
                <a:cs typeface="Times New Roman" pitchFamily="18" charset="0"/>
              </a:rPr>
              <a:t>l – loop</a:t>
            </a:r>
          </a:p>
          <a:p>
            <a:r>
              <a:rPr lang="en-US" dirty="0">
                <a:latin typeface="Times New Roman" pitchFamily="18" charset="0"/>
                <a:cs typeface="Times New Roman" pitchFamily="18" charset="0"/>
              </a:rPr>
              <a:t>s</a:t>
            </a:r>
            <a:r>
              <a:rPr lang="en-US" dirty="0" smtClean="0">
                <a:latin typeface="Times New Roman" pitchFamily="18" charset="0"/>
                <a:cs typeface="Times New Roman" pitchFamily="18" charset="0"/>
              </a:rPr>
              <a:t> – surface</a:t>
            </a:r>
          </a:p>
          <a:p>
            <a:r>
              <a:rPr lang="en-US" dirty="0" smtClean="0">
                <a:latin typeface="Times New Roman" pitchFamily="18" charset="0"/>
                <a:cs typeface="Times New Roman" pitchFamily="18" charset="0"/>
              </a:rPr>
              <a:t>v – volume </a:t>
            </a:r>
            <a:endParaRPr lang="en-US" dirty="0">
              <a:latin typeface="Times New Roman" pitchFamily="18" charset="0"/>
              <a:cs typeface="Times New Roman" pitchFamily="18" charset="0"/>
            </a:endParaRPr>
          </a:p>
        </p:txBody>
      </p:sp>
      <p:pic>
        <p:nvPicPr>
          <p:cNvPr id="11" name="Picture 10"/>
          <p:cNvPicPr>
            <a:picLocks noChangeAspect="1" noChangeArrowheads="1"/>
          </p:cNvPicPr>
          <p:nvPr/>
        </p:nvPicPr>
        <p:blipFill>
          <a:blip r:embed="rId3">
            <a:lum contrast="40000"/>
          </a:blip>
          <a:srcRect l="43637" t="35011" r="50545" b="57987"/>
          <a:stretch>
            <a:fillRect/>
          </a:stretch>
        </p:blipFill>
        <p:spPr bwMode="auto">
          <a:xfrm>
            <a:off x="4724400" y="3163669"/>
            <a:ext cx="304800" cy="609600"/>
          </a:xfrm>
          <a:prstGeom prst="rect">
            <a:avLst/>
          </a:prstGeom>
          <a:noFill/>
          <a:ln w="9525">
            <a:noFill/>
            <a:miter lim="800000"/>
            <a:headEnd/>
            <a:tailEnd/>
          </a:ln>
          <a:effectLst/>
        </p:spPr>
      </p:pic>
      <p:sp>
        <p:nvSpPr>
          <p:cNvPr id="12" name="TextBox 11"/>
          <p:cNvSpPr txBox="1"/>
          <p:nvPr/>
        </p:nvSpPr>
        <p:spPr>
          <a:xfrm>
            <a:off x="4572000" y="1030069"/>
            <a:ext cx="4210833" cy="1200329"/>
          </a:xfrm>
          <a:prstGeom prst="rect">
            <a:avLst/>
          </a:prstGeom>
          <a:noFill/>
        </p:spPr>
        <p:txBody>
          <a:bodyPr wrap="none" rtlCol="0">
            <a:spAutoFit/>
          </a:bodyPr>
          <a:lstStyle/>
          <a:p>
            <a:r>
              <a:rPr lang="en-US" dirty="0" smtClean="0"/>
              <a:t>Constants We Won’t Deal With </a:t>
            </a:r>
          </a:p>
          <a:p>
            <a:r>
              <a:rPr lang="en-US" dirty="0" smtClean="0"/>
              <a:t>(measured, not calculated)</a:t>
            </a:r>
          </a:p>
          <a:p>
            <a:r>
              <a:rPr lang="en-US" dirty="0"/>
              <a:t> </a:t>
            </a:r>
            <a:r>
              <a:rPr lang="en-US" dirty="0" smtClean="0"/>
              <a:t>    (“is proportional to”) – makes the speed</a:t>
            </a:r>
          </a:p>
          <a:p>
            <a:r>
              <a:rPr lang="en-US" dirty="0" smtClean="0"/>
              <a:t>Of light = c and not 5m/s or anything else</a:t>
            </a:r>
            <a:endParaRPr lang="en-US" dirty="0"/>
          </a:p>
        </p:txBody>
      </p:sp>
      <p:pic>
        <p:nvPicPr>
          <p:cNvPr id="13" name="Picture 12"/>
          <p:cNvPicPr>
            <a:picLocks noChangeAspect="1" noChangeArrowheads="1"/>
          </p:cNvPicPr>
          <p:nvPr/>
        </p:nvPicPr>
        <p:blipFill>
          <a:blip r:embed="rId3">
            <a:lum contrast="40000"/>
          </a:blip>
          <a:srcRect l="49455" t="5252" r="44727" b="89496"/>
          <a:stretch>
            <a:fillRect/>
          </a:stretch>
        </p:blipFill>
        <p:spPr bwMode="auto">
          <a:xfrm>
            <a:off x="4622800" y="2325469"/>
            <a:ext cx="355600" cy="533400"/>
          </a:xfrm>
          <a:prstGeom prst="rect">
            <a:avLst/>
          </a:prstGeom>
          <a:noFill/>
          <a:ln w="9525">
            <a:noFill/>
            <a:miter lim="800000"/>
            <a:headEnd/>
            <a:tailEnd/>
          </a:ln>
          <a:effectLst/>
        </p:spPr>
      </p:pic>
      <p:sp>
        <p:nvSpPr>
          <p:cNvPr id="14" name="Rectangle 13"/>
          <p:cNvSpPr/>
          <p:nvPr/>
        </p:nvSpPr>
        <p:spPr>
          <a:xfrm>
            <a:off x="5181600" y="2383304"/>
            <a:ext cx="3276600" cy="646331"/>
          </a:xfrm>
          <a:prstGeom prst="rect">
            <a:avLst/>
          </a:prstGeom>
        </p:spPr>
        <p:txBody>
          <a:bodyPr wrap="square">
            <a:spAutoFit/>
          </a:bodyPr>
          <a:lstStyle/>
          <a:p>
            <a:r>
              <a:rPr lang="en-US" dirty="0" smtClean="0"/>
              <a:t>permittivity of free space, officially the electric constant</a:t>
            </a:r>
            <a:endParaRPr lang="en-US" dirty="0"/>
          </a:p>
        </p:txBody>
      </p:sp>
      <p:sp>
        <p:nvSpPr>
          <p:cNvPr id="15" name="Rectangle 14"/>
          <p:cNvSpPr/>
          <p:nvPr/>
        </p:nvSpPr>
        <p:spPr>
          <a:xfrm>
            <a:off x="5105400" y="3087469"/>
            <a:ext cx="3124200" cy="646331"/>
          </a:xfrm>
          <a:prstGeom prst="rect">
            <a:avLst/>
          </a:prstGeom>
        </p:spPr>
        <p:txBody>
          <a:bodyPr wrap="square">
            <a:spAutoFit/>
          </a:bodyPr>
          <a:lstStyle/>
          <a:p>
            <a:r>
              <a:rPr lang="en-US" dirty="0" smtClean="0"/>
              <a:t>permeability of free space, officially the magnetic constant</a:t>
            </a:r>
            <a:endParaRPr lang="en-US" dirty="0"/>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652" y="3849596"/>
            <a:ext cx="2735054" cy="1139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5655" y="5118193"/>
            <a:ext cx="328549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820008"/>
            <a:ext cx="3020931" cy="1198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9805" y="5034950"/>
            <a:ext cx="1808395" cy="140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118" y="-8021"/>
            <a:ext cx="5663801" cy="2134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81000" y="1447800"/>
            <a:ext cx="8229600" cy="4525963"/>
          </a:xfrm>
        </p:spPr>
        <p:txBody>
          <a:bodyPr/>
          <a:lstStyle/>
          <a:p>
            <a:pPr marL="0" indent="0">
              <a:buNone/>
            </a:pPr>
            <a:endParaRPr lang="en-US" dirty="0" smtClean="0"/>
          </a:p>
          <a:p>
            <a:pPr marL="0" indent="0">
              <a:buNone/>
            </a:pPr>
            <a:endParaRPr lang="en-US" dirty="0"/>
          </a:p>
          <a:p>
            <a:pPr marL="0" indent="0">
              <a:buNone/>
            </a:pPr>
            <a:r>
              <a:rPr lang="en-US" dirty="0" smtClean="0"/>
              <a:t>Lets look at our wire system:</a:t>
            </a:r>
          </a:p>
          <a:p>
            <a:pPr marL="0" indent="0">
              <a:buNone/>
            </a:pPr>
            <a:endParaRPr lang="en-US" dirty="0"/>
          </a:p>
        </p:txBody>
      </p:sp>
      <p:pic>
        <p:nvPicPr>
          <p:cNvPr id="6" name="Picture 4"/>
          <p:cNvPicPr>
            <a:picLocks noChangeAspect="1" noChangeArrowheads="1"/>
          </p:cNvPicPr>
          <p:nvPr/>
        </p:nvPicPr>
        <p:blipFill>
          <a:blip r:embed="rId3"/>
          <a:srcRect/>
          <a:stretch>
            <a:fillRect/>
          </a:stretch>
        </p:blipFill>
        <p:spPr bwMode="auto">
          <a:xfrm>
            <a:off x="381000" y="3276600"/>
            <a:ext cx="4876800" cy="3257550"/>
          </a:xfrm>
          <a:prstGeom prst="rect">
            <a:avLst/>
          </a:prstGeom>
          <a:noFill/>
          <a:ln w="9525">
            <a:noFill/>
            <a:miter lim="800000"/>
            <a:headEnd/>
            <a:tailEnd/>
          </a:ln>
          <a:effectLst/>
        </p:spPr>
      </p:pic>
      <p:sp>
        <p:nvSpPr>
          <p:cNvPr id="7" name="TextBox 6"/>
          <p:cNvSpPr txBox="1"/>
          <p:nvPr/>
        </p:nvSpPr>
        <p:spPr>
          <a:xfrm>
            <a:off x="5715000" y="1981200"/>
            <a:ext cx="3048000" cy="2246769"/>
          </a:xfrm>
          <a:prstGeom prst="rect">
            <a:avLst/>
          </a:prstGeom>
          <a:noFill/>
        </p:spPr>
        <p:txBody>
          <a:bodyPr wrap="square" rtlCol="0">
            <a:spAutoFit/>
          </a:bodyPr>
          <a:lstStyle/>
          <a:p>
            <a:r>
              <a:rPr lang="en-US" sz="2000" dirty="0" smtClean="0"/>
              <a:t>In this case, since, although charges are moving, they are immediately replacing the positions of other charges, the time derivative of E is 0, thus…</a:t>
            </a:r>
          </a:p>
          <a:p>
            <a:endParaRPr lang="en-US" sz="2000" dirty="0"/>
          </a:p>
        </p:txBody>
      </p:sp>
      <p:grpSp>
        <p:nvGrpSpPr>
          <p:cNvPr id="21" name="Group 20"/>
          <p:cNvGrpSpPr/>
          <p:nvPr/>
        </p:nvGrpSpPr>
        <p:grpSpPr>
          <a:xfrm>
            <a:off x="4124760" y="457200"/>
            <a:ext cx="2504640" cy="990600"/>
            <a:chOff x="4124760" y="457200"/>
            <a:chExt cx="2504640" cy="990600"/>
          </a:xfrm>
        </p:grpSpPr>
        <p:cxnSp>
          <p:nvCxnSpPr>
            <p:cNvPr id="10" name="Straight Connector 9"/>
            <p:cNvCxnSpPr/>
            <p:nvPr/>
          </p:nvCxnSpPr>
          <p:spPr>
            <a:xfrm>
              <a:off x="4124760" y="457200"/>
              <a:ext cx="2504640" cy="9906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4343400" y="457200"/>
              <a:ext cx="2286000" cy="990600"/>
            </a:xfrm>
            <a:prstGeom prst="line">
              <a:avLst/>
            </a:prstGeom>
          </p:spPr>
          <p:style>
            <a:lnRef idx="3">
              <a:schemeClr val="accent2"/>
            </a:lnRef>
            <a:fillRef idx="0">
              <a:schemeClr val="accent2"/>
            </a:fillRef>
            <a:effectRef idx="2">
              <a:schemeClr val="accent2"/>
            </a:effectRef>
            <a:fontRef idx="minor">
              <a:schemeClr val="tx1"/>
            </a:fontRef>
          </p:style>
        </p:cxnSp>
      </p:grpSp>
      <p:sp>
        <p:nvSpPr>
          <p:cNvPr id="22" name="Rectangle 21"/>
          <p:cNvSpPr/>
          <p:nvPr/>
        </p:nvSpPr>
        <p:spPr>
          <a:xfrm>
            <a:off x="5754757" y="4194312"/>
            <a:ext cx="3008243" cy="2031325"/>
          </a:xfrm>
          <a:prstGeom prst="rect">
            <a:avLst/>
          </a:prstGeom>
        </p:spPr>
        <p:txBody>
          <a:bodyPr wrap="square">
            <a:spAutoFit/>
          </a:bodyPr>
          <a:lstStyle/>
          <a:p>
            <a:r>
              <a:rPr lang="en-US" dirty="0"/>
              <a:t>And now it’s clear that Ampere’s describes exactly what we need according to special relativity: a magnetic field around ANY loop around the wire proportional to the speed of the current. </a:t>
            </a:r>
            <a:r>
              <a:rPr lang="en-US" dirty="0">
                <a:sym typeface="Wingdings" pitchFamily="2" charset="2"/>
              </a:rPr>
              <a:t></a:t>
            </a:r>
            <a:endParaRPr lang="en-US" dirty="0"/>
          </a:p>
        </p:txBody>
      </p:sp>
    </p:spTree>
    <p:extLst>
      <p:ext uri="{BB962C8B-B14F-4D97-AF65-F5344CB8AC3E}">
        <p14:creationId xmlns:p14="http://schemas.microsoft.com/office/powerpoint/2010/main" val="357591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93837"/>
            <a:ext cx="8686800" cy="4525963"/>
          </a:xfrm>
        </p:spPr>
        <p:txBody>
          <a:bodyPr>
            <a:normAutofit/>
          </a:bodyPr>
          <a:lstStyle/>
          <a:p>
            <a:pPr marL="0" indent="0">
              <a:buNone/>
            </a:pPr>
            <a:endParaRPr lang="en-US" sz="2500" dirty="0" smtClean="0"/>
          </a:p>
          <a:p>
            <a:pPr marL="0" indent="0">
              <a:buNone/>
            </a:pPr>
            <a:r>
              <a:rPr lang="en-US" sz="2500" dirty="0" smtClean="0"/>
              <a:t>The time derivative kicks in when the electric field is changing indicating net movement of charges:  How do you tell when a charge is moving? Set up a surface that catches field lines and measure them spreading out as the particle moves!  IT MATCHES </a:t>
            </a:r>
          </a:p>
          <a:p>
            <a:pPr marL="0" indent="0">
              <a:buNone/>
            </a:pPr>
            <a:r>
              <a:rPr lang="en-US" sz="2500" dirty="0"/>
              <a:t> </a:t>
            </a:r>
            <a:r>
              <a:rPr lang="en-US" sz="2500" dirty="0" smtClean="0"/>
              <a:t>                                                      			RELATIVITY!!!</a:t>
            </a:r>
            <a:endParaRPr lang="en-US" sz="2500" dirty="0"/>
          </a:p>
        </p:txBody>
      </p:sp>
      <p:pic>
        <p:nvPicPr>
          <p:cNvPr id="5" name="Picture 3"/>
          <p:cNvPicPr>
            <a:picLocks noChangeAspect="1" noChangeArrowheads="1"/>
          </p:cNvPicPr>
          <p:nvPr/>
        </p:nvPicPr>
        <p:blipFill rotWithShape="1">
          <a:blip r:embed="rId3"/>
          <a:srcRect t="12772" r="56862" b="14946"/>
          <a:stretch/>
        </p:blipFill>
        <p:spPr bwMode="auto">
          <a:xfrm>
            <a:off x="4236346" y="4025346"/>
            <a:ext cx="2641575" cy="2643810"/>
          </a:xfrm>
          <a:prstGeom prst="rect">
            <a:avLst/>
          </a:prstGeom>
          <a:noFill/>
          <a:ln w="9525">
            <a:noFill/>
            <a:miter lim="800000"/>
            <a:headEnd/>
            <a:tailEnd/>
          </a:ln>
          <a:effectLst/>
        </p:spPr>
      </p:pic>
      <p:sp>
        <p:nvSpPr>
          <p:cNvPr id="6" name="Right Arrow 5"/>
          <p:cNvSpPr/>
          <p:nvPr/>
        </p:nvSpPr>
        <p:spPr>
          <a:xfrm>
            <a:off x="7177739" y="5208104"/>
            <a:ext cx="599639" cy="278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p:nvPicPr>
        <p:blipFill rotWithShape="1">
          <a:blip r:embed="rId4"/>
          <a:srcRect l="36176"/>
          <a:stretch/>
        </p:blipFill>
        <p:spPr bwMode="auto">
          <a:xfrm>
            <a:off x="381000" y="3684104"/>
            <a:ext cx="3460341" cy="3048000"/>
          </a:xfrm>
          <a:prstGeom prst="rect">
            <a:avLst/>
          </a:prstGeom>
          <a:noFill/>
          <a:ln w="9525">
            <a:noFill/>
            <a:miter lim="800000"/>
            <a:headEnd/>
            <a:tailEnd/>
          </a:ln>
          <a:effec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9508" y="16042"/>
            <a:ext cx="4728413" cy="1782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41810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800" dirty="0" smtClean="0"/>
              <a:t>Why is there no I-like term in Faraday’s Law?</a:t>
            </a:r>
            <a:endParaRPr lang="en-US" sz="3800" dirty="0"/>
          </a:p>
        </p:txBody>
      </p:sp>
      <p:sp>
        <p:nvSpPr>
          <p:cNvPr id="3" name="Content Placeholder 2"/>
          <p:cNvSpPr>
            <a:spLocks noGrp="1"/>
          </p:cNvSpPr>
          <p:nvPr>
            <p:ph idx="1"/>
          </p:nvPr>
        </p:nvSpPr>
        <p:spPr>
          <a:xfrm>
            <a:off x="457200" y="1341437"/>
            <a:ext cx="8229600" cy="4525963"/>
          </a:xfrm>
        </p:spPr>
        <p:txBody>
          <a:bodyPr/>
          <a:lstStyle/>
          <a:p>
            <a:pPr marL="0" indent="0">
              <a:buNone/>
            </a:pPr>
            <a:r>
              <a:rPr lang="en-US" dirty="0" smtClean="0"/>
              <a:t>A:  without magnetic monopoles, there’s correspondingly, no sense of a “magnetic current”  So the term doesn’t need to exist.</a:t>
            </a:r>
            <a:endParaRPr lang="en-US" dirty="0"/>
          </a:p>
        </p:txBody>
      </p:sp>
      <p:sp>
        <p:nvSpPr>
          <p:cNvPr id="6" name="Content Placeholder 2"/>
          <p:cNvSpPr txBox="1">
            <a:spLocks/>
          </p:cNvSpPr>
          <p:nvPr/>
        </p:nvSpPr>
        <p:spPr>
          <a:xfrm>
            <a:off x="4191000" y="2895600"/>
            <a:ext cx="4724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000" dirty="0" smtClean="0"/>
              <a:t>Otherwise, Faraday’s Law will act just like Ampere’s law for instances when there’s a changing magnetic field: like a current increasing or decreasing in a wire = Electrical Induction (but that’s another class)</a:t>
            </a:r>
            <a:endParaRPr lang="en-US" sz="3000"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6600"/>
            <a:ext cx="3733800" cy="1407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953000"/>
            <a:ext cx="3520440" cy="139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709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Explosion 2 2"/>
          <p:cNvSpPr/>
          <p:nvPr/>
        </p:nvSpPr>
        <p:spPr>
          <a:xfrm rot="1744021">
            <a:off x="-787137" y="-1133520"/>
            <a:ext cx="11410863" cy="9128458"/>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4800" y="1447800"/>
            <a:ext cx="8534400" cy="3785652"/>
          </a:xfrm>
          <a:prstGeom prst="rect">
            <a:avLst/>
          </a:prstGeom>
          <a:noFill/>
        </p:spPr>
        <p:txBody>
          <a:bodyPr wrap="square" lIns="91440" tIns="45720" rIns="91440" bIns="45720">
            <a:spAutoFit/>
          </a:bodyPr>
          <a:lstStyle/>
          <a:p>
            <a:pPr algn="ctr"/>
            <a:r>
              <a:rPr lang="en-US" sz="12000" b="1" cap="none" spc="0" dirty="0" smtClean="0">
                <a:ln w="1905"/>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innerShdw blurRad="69850" dist="43180" dir="5400000">
                    <a:srgbClr val="000000">
                      <a:alpha val="65000"/>
                    </a:srgbClr>
                  </a:innerShdw>
                </a:effectLst>
              </a:rPr>
              <a:t>WE’RE</a:t>
            </a:r>
          </a:p>
          <a:p>
            <a:pPr algn="ctr"/>
            <a:r>
              <a:rPr lang="en-US" sz="12000" b="1" dirty="0" smtClean="0">
                <a:ln w="1905"/>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innerShdw blurRad="69850" dist="43180" dir="5400000">
                    <a:srgbClr val="000000">
                      <a:alpha val="65000"/>
                    </a:srgbClr>
                  </a:innerShdw>
                </a:effectLst>
              </a:rPr>
              <a:t>DONE!!!!</a:t>
            </a:r>
            <a:endParaRPr lang="en-US" sz="12000" b="1" cap="none" spc="0" dirty="0">
              <a:ln w="1905"/>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6701433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Other Forms of Maxwell’s Equations</a:t>
            </a:r>
            <a:endParaRPr lang="en-US" dirty="0"/>
          </a:p>
        </p:txBody>
      </p:sp>
      <p:sp>
        <p:nvSpPr>
          <p:cNvPr id="3" name="Content Placeholder 2"/>
          <p:cNvSpPr>
            <a:spLocks noGrp="1"/>
          </p:cNvSpPr>
          <p:nvPr>
            <p:ph idx="1"/>
          </p:nvPr>
        </p:nvSpPr>
        <p:spPr>
          <a:xfrm>
            <a:off x="457200" y="1066800"/>
            <a:ext cx="8229600" cy="6324600"/>
          </a:xfrm>
        </p:spPr>
        <p:txBody>
          <a:bodyPr>
            <a:normAutofit/>
          </a:bodyPr>
          <a:lstStyle/>
          <a:p>
            <a:r>
              <a:rPr lang="en-US" dirty="0" smtClean="0"/>
              <a:t>Of the </a:t>
            </a:r>
            <a:r>
              <a:rPr lang="en-US" dirty="0" smtClean="0"/>
              <a:t>Equations (from </a:t>
            </a:r>
            <a:r>
              <a:rPr lang="en-US" dirty="0" err="1" smtClean="0"/>
              <a:t>wikipedia</a:t>
            </a:r>
            <a:r>
              <a:rPr lang="en-US" dirty="0" smtClean="0"/>
              <a:t>)</a:t>
            </a:r>
            <a:endParaRPr lang="en-US" dirty="0" smtClean="0"/>
          </a:p>
          <a:p>
            <a:endParaRPr lang="en-US" dirty="0"/>
          </a:p>
          <a:p>
            <a:endParaRPr lang="en-US" dirty="0" smtClean="0"/>
          </a:p>
          <a:p>
            <a:endParaRPr lang="en-US" dirty="0" smtClean="0"/>
          </a:p>
          <a:p>
            <a:endParaRPr lang="en-US" dirty="0"/>
          </a:p>
          <a:p>
            <a:pPr>
              <a:buNone/>
            </a:pPr>
            <a:endParaRPr lang="en-US" dirty="0"/>
          </a:p>
          <a:p>
            <a:r>
              <a:rPr lang="en-US" dirty="0" smtClean="0"/>
              <a:t>Of the units:</a:t>
            </a:r>
          </a:p>
          <a:p>
            <a:pPr lvl="1"/>
            <a:r>
              <a:rPr lang="en-US" dirty="0" smtClean="0"/>
              <a:t>SI (International System of Units)</a:t>
            </a:r>
          </a:p>
          <a:p>
            <a:pPr lvl="1"/>
            <a:r>
              <a:rPr lang="en-US" dirty="0" smtClean="0"/>
              <a:t>CGS (</a:t>
            </a:r>
            <a:r>
              <a:rPr lang="en-US" dirty="0" err="1" smtClean="0"/>
              <a:t>Centimetre</a:t>
            </a:r>
            <a:r>
              <a:rPr lang="en-US" dirty="0" smtClean="0"/>
              <a:t> gram second)</a:t>
            </a:r>
          </a:p>
          <a:p>
            <a:pPr lvl="1"/>
            <a:r>
              <a:rPr lang="en-US" dirty="0" smtClean="0"/>
              <a:t>Lorentz–Heaviside</a:t>
            </a:r>
          </a:p>
          <a:p>
            <a:pPr lvl="1"/>
            <a:endParaRPr lang="en-US" dirty="0" smtClean="0"/>
          </a:p>
        </p:txBody>
      </p:sp>
      <p:pic>
        <p:nvPicPr>
          <p:cNvPr id="30723" name="Picture 3"/>
          <p:cNvPicPr>
            <a:picLocks noChangeAspect="1" noChangeArrowheads="1"/>
          </p:cNvPicPr>
          <p:nvPr/>
        </p:nvPicPr>
        <p:blipFill>
          <a:blip r:embed="rId2"/>
          <a:srcRect l="15625" t="54167" r="19531" b="12500"/>
          <a:stretch>
            <a:fillRect/>
          </a:stretch>
        </p:blipFill>
        <p:spPr bwMode="auto">
          <a:xfrm>
            <a:off x="533400" y="1504720"/>
            <a:ext cx="8153400" cy="31434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b="1" dirty="0" smtClean="0"/>
              <a:t>Application/Experiment for Home: </a:t>
            </a:r>
            <a:r>
              <a:rPr lang="en-US" dirty="0" smtClean="0"/>
              <a:t/>
            </a:r>
            <a:br>
              <a:rPr lang="en-US" dirty="0" smtClean="0"/>
            </a:br>
            <a:r>
              <a:rPr lang="en-US" dirty="0" smtClean="0"/>
              <a:t>Keeping the earth from going ‘</a:t>
            </a:r>
            <a:r>
              <a:rPr lang="en-US" dirty="0" err="1" smtClean="0"/>
              <a:t>foom</a:t>
            </a:r>
            <a:r>
              <a:rPr lang="en-US" dirty="0" smtClean="0"/>
              <a:t>.’</a:t>
            </a:r>
            <a:endParaRPr lang="en-US" dirty="0"/>
          </a:p>
        </p:txBody>
      </p:sp>
      <p:sp>
        <p:nvSpPr>
          <p:cNvPr id="3" name="Content Placeholder 2"/>
          <p:cNvSpPr>
            <a:spLocks noGrp="1"/>
          </p:cNvSpPr>
          <p:nvPr>
            <p:ph idx="1"/>
          </p:nvPr>
        </p:nvSpPr>
        <p:spPr>
          <a:xfrm>
            <a:off x="0" y="1722437"/>
            <a:ext cx="5029200" cy="4906963"/>
          </a:xfrm>
        </p:spPr>
        <p:txBody>
          <a:bodyPr>
            <a:normAutofit fontScale="70000" lnSpcReduction="20000"/>
          </a:bodyPr>
          <a:lstStyle/>
          <a:p>
            <a:pPr>
              <a:buNone/>
            </a:pPr>
            <a:r>
              <a:rPr lang="en-US" dirty="0" smtClean="0"/>
              <a:t>	Heat from the sun = </a:t>
            </a:r>
            <a:r>
              <a:rPr lang="en-US" sz="3700" b="1" dirty="0" smtClean="0"/>
              <a:t>Solar Wind</a:t>
            </a:r>
          </a:p>
          <a:p>
            <a:pPr>
              <a:buNone/>
            </a:pPr>
            <a:endParaRPr lang="en-US" sz="2100" b="1" dirty="0" smtClean="0"/>
          </a:p>
          <a:p>
            <a:pPr>
              <a:buNone/>
            </a:pPr>
            <a:r>
              <a:rPr lang="en-US" dirty="0" smtClean="0"/>
              <a:t>	The solar wind contains roughly equal number of electrons and protons, along with a few heavier ions, and blows continuously from the surface of the Sun at an average velocity of about 400 km/second. This is a remarkable velocity: particles in the solar wind from the Sun's surface travel at a speed that would allow them to go from Knoxville to Memphis in less than 2 seconds! This wind leads to a mass loss of more than 1 million tons of material per second, which may seem like a large number, but is insignificant relative to the total mass of the Sun.</a:t>
            </a:r>
          </a:p>
          <a:p>
            <a:endParaRPr lang="en-US" dirty="0" smtClean="0"/>
          </a:p>
          <a:p>
            <a:endParaRPr lang="en-US" dirty="0" smtClean="0"/>
          </a:p>
          <a:p>
            <a:endParaRPr lang="en-US" dirty="0" smtClean="0"/>
          </a:p>
          <a:p>
            <a:endParaRPr lang="en-US" dirty="0" smtClean="0"/>
          </a:p>
          <a:p>
            <a:pPr>
              <a:buNone/>
            </a:pPr>
            <a:endParaRPr lang="en-US" dirty="0"/>
          </a:p>
        </p:txBody>
      </p:sp>
      <p:pic>
        <p:nvPicPr>
          <p:cNvPr id="2051" name="Picture 3"/>
          <p:cNvPicPr>
            <a:picLocks noChangeAspect="1" noChangeArrowheads="1"/>
          </p:cNvPicPr>
          <p:nvPr/>
        </p:nvPicPr>
        <p:blipFill>
          <a:blip r:embed="rId2"/>
          <a:srcRect/>
          <a:stretch>
            <a:fillRect/>
          </a:stretch>
        </p:blipFill>
        <p:spPr bwMode="auto">
          <a:xfrm>
            <a:off x="5181600" y="1828800"/>
            <a:ext cx="3654885" cy="3590925"/>
          </a:xfrm>
          <a:prstGeom prst="rect">
            <a:avLst/>
          </a:prstGeom>
          <a:noFill/>
          <a:ln w="9525">
            <a:noFill/>
            <a:miter lim="800000"/>
            <a:headEnd/>
            <a:tailEnd/>
          </a:ln>
          <a:effectLst/>
        </p:spPr>
      </p:pic>
      <p:sp>
        <p:nvSpPr>
          <p:cNvPr id="6" name="TextBox 5"/>
          <p:cNvSpPr txBox="1"/>
          <p:nvPr/>
        </p:nvSpPr>
        <p:spPr>
          <a:xfrm>
            <a:off x="5181600" y="5562600"/>
            <a:ext cx="3657600" cy="923330"/>
          </a:xfrm>
          <a:prstGeom prst="rect">
            <a:avLst/>
          </a:prstGeom>
          <a:noFill/>
        </p:spPr>
        <p:txBody>
          <a:bodyPr wrap="square" rtlCol="0">
            <a:spAutoFit/>
          </a:bodyPr>
          <a:lstStyle/>
          <a:p>
            <a:r>
              <a:rPr lang="en-US" dirty="0" smtClean="0"/>
              <a:t>Info from: </a:t>
            </a:r>
            <a:r>
              <a:rPr lang="en-US" dirty="0" smtClean="0">
                <a:hlinkClick r:id="rId3"/>
              </a:rPr>
              <a:t>http://csep10.phys.utk.edu/astr162/lect/sun/wind.html</a:t>
            </a:r>
            <a:r>
              <a:rPr lang="en-US" dirty="0" smtClean="0"/>
              <a:t>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Earth Has a Magnetic Field which protects the Earth’s Atmosphere</a:t>
            </a:r>
            <a:endParaRPr lang="en-US" dirty="0"/>
          </a:p>
        </p:txBody>
      </p:sp>
      <p:pic>
        <p:nvPicPr>
          <p:cNvPr id="4" name="Picture 2"/>
          <p:cNvPicPr>
            <a:picLocks noChangeAspect="1" noChangeArrowheads="1"/>
          </p:cNvPicPr>
          <p:nvPr/>
        </p:nvPicPr>
        <p:blipFill>
          <a:blip r:embed="rId2"/>
          <a:srcRect/>
          <a:stretch>
            <a:fillRect/>
          </a:stretch>
        </p:blipFill>
        <p:spPr bwMode="auto">
          <a:xfrm>
            <a:off x="228600" y="1676400"/>
            <a:ext cx="4634845" cy="4495800"/>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5029200" y="1676400"/>
            <a:ext cx="3810000" cy="2488407"/>
          </a:xfrm>
          <a:prstGeom prst="rect">
            <a:avLst/>
          </a:prstGeom>
          <a:noFill/>
          <a:ln w="9525">
            <a:noFill/>
            <a:miter lim="800000"/>
            <a:headEnd/>
            <a:tailEnd/>
          </a:ln>
          <a:effectLst/>
        </p:spPr>
      </p:pic>
      <p:sp>
        <p:nvSpPr>
          <p:cNvPr id="6" name="TextBox 5"/>
          <p:cNvSpPr txBox="1"/>
          <p:nvPr/>
        </p:nvSpPr>
        <p:spPr>
          <a:xfrm>
            <a:off x="5181600" y="4419600"/>
            <a:ext cx="3352800" cy="2246769"/>
          </a:xfrm>
          <a:prstGeom prst="rect">
            <a:avLst/>
          </a:prstGeom>
          <a:noFill/>
        </p:spPr>
        <p:txBody>
          <a:bodyPr wrap="square" rtlCol="0">
            <a:spAutoFit/>
          </a:bodyPr>
          <a:lstStyle/>
          <a:p>
            <a:r>
              <a:rPr lang="en-US" sz="2000" b="1" dirty="0" smtClean="0"/>
              <a:t>The Poles of the</a:t>
            </a:r>
          </a:p>
          <a:p>
            <a:r>
              <a:rPr lang="en-US" sz="2000" b="1" dirty="0" smtClean="0"/>
              <a:t> magnetic field </a:t>
            </a:r>
          </a:p>
          <a:p>
            <a:r>
              <a:rPr lang="en-US" sz="2000" b="1" dirty="0" smtClean="0"/>
              <a:t>at the North </a:t>
            </a:r>
          </a:p>
          <a:p>
            <a:r>
              <a:rPr lang="en-US" sz="2000" b="1" dirty="0" smtClean="0"/>
              <a:t>and South create </a:t>
            </a:r>
          </a:p>
          <a:p>
            <a:r>
              <a:rPr lang="en-US" sz="2000" b="1" dirty="0" smtClean="0"/>
              <a:t>the effects of the Northern and Southern Lights during Solar Flares</a:t>
            </a:r>
            <a:endParaRPr lang="en-US" sz="2000" b="1" dirty="0"/>
          </a:p>
        </p:txBody>
      </p:sp>
      <p:pic>
        <p:nvPicPr>
          <p:cNvPr id="3074" name="Picture 2"/>
          <p:cNvPicPr>
            <a:picLocks noChangeAspect="1" noChangeArrowheads="1"/>
          </p:cNvPicPr>
          <p:nvPr/>
        </p:nvPicPr>
        <p:blipFill>
          <a:blip r:embed="rId4"/>
          <a:srcRect/>
          <a:stretch>
            <a:fillRect/>
          </a:stretch>
        </p:blipFill>
        <p:spPr bwMode="auto">
          <a:xfrm>
            <a:off x="7162800" y="3962400"/>
            <a:ext cx="1981200" cy="13833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What Creates The Magnetic Field</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04800" y="2286000"/>
            <a:ext cx="4673600" cy="3505200"/>
          </a:xfrm>
          <a:prstGeom prst="rect">
            <a:avLst/>
          </a:prstGeom>
          <a:noFill/>
          <a:ln w="9525">
            <a:noFill/>
            <a:miter lim="800000"/>
            <a:headEnd/>
            <a:tailEnd/>
          </a:ln>
          <a:effectLst/>
        </p:spPr>
      </p:pic>
      <p:sp>
        <p:nvSpPr>
          <p:cNvPr id="7" name="TextBox 6"/>
          <p:cNvSpPr txBox="1"/>
          <p:nvPr/>
        </p:nvSpPr>
        <p:spPr>
          <a:xfrm>
            <a:off x="1752600" y="1676400"/>
            <a:ext cx="2133600" cy="430887"/>
          </a:xfrm>
          <a:prstGeom prst="rect">
            <a:avLst/>
          </a:prstGeom>
          <a:noFill/>
        </p:spPr>
        <p:txBody>
          <a:bodyPr wrap="square" rtlCol="0">
            <a:spAutoFit/>
          </a:bodyPr>
          <a:lstStyle/>
          <a:p>
            <a:r>
              <a:rPr lang="en-US" sz="2200" b="1" dirty="0" smtClean="0"/>
              <a:t>The Earth</a:t>
            </a:r>
            <a:endParaRPr lang="en-US" sz="2200" b="1" dirty="0"/>
          </a:p>
        </p:txBody>
      </p:sp>
      <p:sp>
        <p:nvSpPr>
          <p:cNvPr id="8" name="TextBox 7"/>
          <p:cNvSpPr txBox="1"/>
          <p:nvPr/>
        </p:nvSpPr>
        <p:spPr>
          <a:xfrm>
            <a:off x="5638800" y="1676400"/>
            <a:ext cx="2362200" cy="769441"/>
          </a:xfrm>
          <a:prstGeom prst="rect">
            <a:avLst/>
          </a:prstGeom>
          <a:noFill/>
        </p:spPr>
        <p:txBody>
          <a:bodyPr wrap="square" rtlCol="0">
            <a:spAutoFit/>
          </a:bodyPr>
          <a:lstStyle/>
          <a:p>
            <a:r>
              <a:rPr lang="en-US" sz="2200" b="1" dirty="0" smtClean="0"/>
              <a:t>A Common Bar Magnet</a:t>
            </a:r>
            <a:endParaRPr lang="en-US" sz="2200" b="1" dirty="0"/>
          </a:p>
        </p:txBody>
      </p:sp>
      <p:pic>
        <p:nvPicPr>
          <p:cNvPr id="4099" name="Picture 3"/>
          <p:cNvPicPr>
            <a:picLocks noChangeAspect="1" noChangeArrowheads="1"/>
          </p:cNvPicPr>
          <p:nvPr/>
        </p:nvPicPr>
        <p:blipFill>
          <a:blip r:embed="rId3"/>
          <a:srcRect/>
          <a:stretch>
            <a:fillRect/>
          </a:stretch>
        </p:blipFill>
        <p:spPr bwMode="auto">
          <a:xfrm>
            <a:off x="5638800" y="2667000"/>
            <a:ext cx="2438400" cy="33150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Is there a Giant Bar Magnet inside the Earth?...  (suspense…)</a:t>
            </a:r>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1905000" y="1600200"/>
            <a:ext cx="5486400" cy="3641271"/>
          </a:xfrm>
          <a:prstGeom prst="rect">
            <a:avLst/>
          </a:prstGeom>
          <a:noFill/>
          <a:ln w="9525">
            <a:noFill/>
            <a:miter lim="800000"/>
            <a:headEnd/>
            <a:tailEnd/>
          </a:ln>
          <a:effectLst/>
        </p:spPr>
      </p:pic>
      <p:sp>
        <p:nvSpPr>
          <p:cNvPr id="5" name="Title 1"/>
          <p:cNvSpPr txBox="1">
            <a:spLocks/>
          </p:cNvSpPr>
          <p:nvPr/>
        </p:nvSpPr>
        <p:spPr>
          <a:xfrm>
            <a:off x="609600" y="5486400"/>
            <a:ext cx="8229600" cy="1143000"/>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End</a:t>
            </a:r>
            <a:r>
              <a:rPr kumimoji="0" lang="en-US" sz="4400" b="0" i="0" u="none" strike="noStrike" kern="1200" cap="none" spc="0" normalizeH="0" noProof="0" dirty="0" smtClean="0">
                <a:ln>
                  <a:noFill/>
                </a:ln>
                <a:solidFill>
                  <a:schemeClr val="tx1"/>
                </a:solidFill>
                <a:effectLst/>
                <a:uLnTx/>
                <a:uFillTx/>
                <a:latin typeface="+mj-lt"/>
                <a:ea typeface="+mj-ea"/>
                <a:cs typeface="+mj-cs"/>
              </a:rPr>
              <a:t> suspense.  NO!  Then what is inside the earth that creates the same field?</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Composition of Early Earth</a:t>
            </a:r>
            <a:endParaRPr lang="en-US" dirty="0"/>
          </a:p>
        </p:txBody>
      </p:sp>
      <p:pic>
        <p:nvPicPr>
          <p:cNvPr id="15362" name="Picture 2"/>
          <p:cNvPicPr>
            <a:picLocks noGrp="1" noChangeAspect="1" noChangeArrowheads="1"/>
          </p:cNvPicPr>
          <p:nvPr>
            <p:ph idx="1"/>
          </p:nvPr>
        </p:nvPicPr>
        <p:blipFill>
          <a:blip r:embed="rId2"/>
          <a:srcRect/>
          <a:stretch>
            <a:fillRect/>
          </a:stretch>
        </p:blipFill>
        <p:spPr bwMode="auto">
          <a:xfrm>
            <a:off x="5181600" y="3581400"/>
            <a:ext cx="3124200" cy="3034937"/>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5253228" y="1219200"/>
            <a:ext cx="3531489" cy="2362200"/>
          </a:xfrm>
          <a:prstGeom prst="rect">
            <a:avLst/>
          </a:prstGeom>
          <a:noFill/>
          <a:ln w="9525">
            <a:noFill/>
            <a:miter lim="800000"/>
            <a:headEnd/>
            <a:tailEnd/>
          </a:ln>
          <a:effectLst/>
        </p:spPr>
      </p:pic>
      <p:sp>
        <p:nvSpPr>
          <p:cNvPr id="6" name="Rectangle 5"/>
          <p:cNvSpPr/>
          <p:nvPr/>
        </p:nvSpPr>
        <p:spPr>
          <a:xfrm>
            <a:off x="152400" y="914400"/>
            <a:ext cx="4572000" cy="5632311"/>
          </a:xfrm>
          <a:prstGeom prst="rect">
            <a:avLst/>
          </a:prstGeom>
        </p:spPr>
        <p:txBody>
          <a:bodyPr>
            <a:spAutoFit/>
          </a:bodyPr>
          <a:lstStyle/>
          <a:p>
            <a:r>
              <a:rPr lang="en-US" b="0" u="sng" dirty="0" smtClean="0"/>
              <a:t>Inner core:</a:t>
            </a:r>
            <a:r>
              <a:rPr lang="en-US" b="0" dirty="0" smtClean="0"/>
              <a:t> </a:t>
            </a:r>
            <a:br>
              <a:rPr lang="en-US" b="0" dirty="0" smtClean="0"/>
            </a:br>
            <a:r>
              <a:rPr lang="en-US" b="0" dirty="0" smtClean="0"/>
              <a:t>It is 3,200 - 3,960 miles (5,150-6,370 km) below the earth's surface and mainly consists of iron, nickel and some lighter elements (probably </a:t>
            </a:r>
            <a:r>
              <a:rPr lang="en-US" b="0" dirty="0" err="1" smtClean="0"/>
              <a:t>sulphur</a:t>
            </a:r>
            <a:r>
              <a:rPr lang="en-US" b="0" dirty="0" smtClean="0"/>
              <a:t>, carbon, oxygen, silicon and potassium. The temperature in the inner core is about 9032 - 10832 ºF (5000-6000 ºC). Because of the high pressure, the core is solid. The average density of the core is about 15g/cm³. </a:t>
            </a:r>
            <a:endParaRPr lang="en-US" dirty="0" smtClean="0"/>
          </a:p>
          <a:p>
            <a:r>
              <a:rPr lang="en-US" b="0" u="sng" dirty="0" smtClean="0"/>
              <a:t>Outer core:</a:t>
            </a:r>
            <a:r>
              <a:rPr lang="en-US" b="0" dirty="0" smtClean="0"/>
              <a:t> </a:t>
            </a:r>
            <a:br>
              <a:rPr lang="en-US" b="0" dirty="0" smtClean="0"/>
            </a:br>
            <a:r>
              <a:rPr lang="en-US" b="0" dirty="0" smtClean="0"/>
              <a:t>The outer core is at 1,800 - 3,200 miles (2,890-5,150 km) below the earth's surface. The outer core is liquid and mainly consists of iron, some nickel and about 10% </a:t>
            </a:r>
            <a:r>
              <a:rPr lang="en-US" b="0" dirty="0" err="1" smtClean="0"/>
              <a:t>sulphur</a:t>
            </a:r>
            <a:r>
              <a:rPr lang="en-US" b="0" dirty="0" smtClean="0"/>
              <a:t> and oxygen. The temperature in the outer core is about 7200 - 9032 ºF (4000-5000ºC). The density of the outer core is between the 10g/cm³ and 12.3g/cm³. The outer core and inner core together cause the earth's magnetism.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Charge, Q, and The Electric Field, E</a:t>
            </a:r>
            <a:endParaRPr lang="en-US" dirty="0"/>
          </a:p>
        </p:txBody>
      </p:sp>
      <p:sp>
        <p:nvSpPr>
          <p:cNvPr id="3" name="Content Placeholder 2"/>
          <p:cNvSpPr>
            <a:spLocks noGrp="1"/>
          </p:cNvSpPr>
          <p:nvPr>
            <p:ph idx="1"/>
          </p:nvPr>
        </p:nvSpPr>
        <p:spPr>
          <a:xfrm>
            <a:off x="228600" y="1066800"/>
            <a:ext cx="8229600" cy="5791200"/>
          </a:xfrm>
        </p:spPr>
        <p:txBody>
          <a:bodyPr>
            <a:normAutofit fontScale="92500" lnSpcReduction="20000"/>
          </a:bodyPr>
          <a:lstStyle/>
          <a:p>
            <a:r>
              <a:rPr lang="en-US" dirty="0" smtClean="0"/>
              <a:t>Charge is an observed property of matter</a:t>
            </a:r>
          </a:p>
          <a:p>
            <a:pPr lvl="1"/>
            <a:r>
              <a:rPr lang="en-US" dirty="0" smtClean="0"/>
              <a:t>Negative repels negative</a:t>
            </a:r>
          </a:p>
          <a:p>
            <a:pPr lvl="1"/>
            <a:r>
              <a:rPr lang="en-US" dirty="0" smtClean="0"/>
              <a:t>Positive repels positive</a:t>
            </a:r>
          </a:p>
          <a:p>
            <a:pPr lvl="1"/>
            <a:r>
              <a:rPr lang="en-US" dirty="0" smtClean="0"/>
              <a:t>Negative attracts positive, and the reverse</a:t>
            </a:r>
          </a:p>
          <a:p>
            <a:pPr lvl="1"/>
            <a:r>
              <a:rPr lang="en-US" dirty="0" smtClean="0"/>
              <a:t>There are strongly charged particles</a:t>
            </a:r>
          </a:p>
          <a:p>
            <a:pPr lvl="1"/>
            <a:r>
              <a:rPr lang="en-US" dirty="0" smtClean="0"/>
              <a:t>And weakly charged particles</a:t>
            </a:r>
          </a:p>
          <a:p>
            <a:pPr lvl="1"/>
            <a:r>
              <a:rPr lang="en-US" dirty="0" smtClean="0"/>
              <a:t>The force between two particles decreases rapidly with distance</a:t>
            </a:r>
          </a:p>
          <a:p>
            <a:r>
              <a:rPr lang="en-US" dirty="0" smtClean="0"/>
              <a:t>BUT CHARGES ARE NOT MAGNETS, THEY ARE DIFFERENT </a:t>
            </a:r>
          </a:p>
          <a:p>
            <a:r>
              <a:rPr lang="en-US" dirty="0" smtClean="0"/>
              <a:t>Electric Force =		     		= kq</a:t>
            </a:r>
            <a:r>
              <a:rPr lang="en-US" baseline="-25000" dirty="0" smtClean="0"/>
              <a:t>1</a:t>
            </a:r>
            <a:r>
              <a:rPr lang="en-US" dirty="0" smtClean="0"/>
              <a:t>q</a:t>
            </a:r>
            <a:r>
              <a:rPr lang="en-US" baseline="-25000" dirty="0" smtClean="0"/>
              <a:t>2</a:t>
            </a:r>
            <a:r>
              <a:rPr lang="en-US" dirty="0" smtClean="0"/>
              <a:t>/r</a:t>
            </a:r>
            <a:r>
              <a:rPr lang="en-US" baseline="30000" dirty="0" smtClean="0"/>
              <a:t>2</a:t>
            </a:r>
            <a:r>
              <a:rPr lang="en-US" dirty="0"/>
              <a:t> </a:t>
            </a:r>
          </a:p>
          <a:p>
            <a:pPr lvl="1"/>
            <a:r>
              <a:rPr lang="en-US" dirty="0" smtClean="0"/>
              <a:t>In SI units</a:t>
            </a:r>
          </a:p>
          <a:p>
            <a:r>
              <a:rPr lang="en-US" dirty="0" smtClean="0"/>
              <a:t>Note: Force is a Vector – it has a magnitude and a direction.</a:t>
            </a:r>
          </a:p>
        </p:txBody>
      </p:sp>
      <p:pic>
        <p:nvPicPr>
          <p:cNvPr id="31746" name="Picture 2"/>
          <p:cNvPicPr>
            <a:picLocks noChangeAspect="1" noChangeArrowheads="1"/>
          </p:cNvPicPr>
          <p:nvPr/>
        </p:nvPicPr>
        <p:blipFill>
          <a:blip r:embed="rId3"/>
          <a:srcRect l="67445" r="7633"/>
          <a:stretch>
            <a:fillRect/>
          </a:stretch>
        </p:blipFill>
        <p:spPr bwMode="auto">
          <a:xfrm>
            <a:off x="3429000" y="4648200"/>
            <a:ext cx="1905000" cy="114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r>
              <a:rPr lang="en-US" dirty="0" smtClean="0"/>
              <a:t>Dynamo Theory</a:t>
            </a:r>
            <a:endParaRPr lang="en-US" dirty="0"/>
          </a:p>
        </p:txBody>
      </p:sp>
      <p:pic>
        <p:nvPicPr>
          <p:cNvPr id="13314" name="Picture 2"/>
          <p:cNvPicPr>
            <a:picLocks noGrp="1" noChangeAspect="1" noChangeArrowheads="1"/>
          </p:cNvPicPr>
          <p:nvPr>
            <p:ph idx="1"/>
          </p:nvPr>
        </p:nvPicPr>
        <p:blipFill>
          <a:blip r:embed="rId2"/>
          <a:srcRect/>
          <a:stretch>
            <a:fillRect/>
          </a:stretch>
        </p:blipFill>
        <p:spPr bwMode="auto">
          <a:xfrm>
            <a:off x="0" y="1676400"/>
            <a:ext cx="4153802" cy="4525963"/>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4419600" y="3733800"/>
            <a:ext cx="4324350" cy="2857500"/>
          </a:xfrm>
          <a:prstGeom prst="rect">
            <a:avLst/>
          </a:prstGeom>
          <a:noFill/>
          <a:ln w="9525">
            <a:noFill/>
            <a:miter lim="800000"/>
            <a:headEnd/>
            <a:tailEnd/>
          </a:ln>
          <a:effectLst/>
        </p:spPr>
      </p:pic>
      <p:pic>
        <p:nvPicPr>
          <p:cNvPr id="6" name="Picture 3"/>
          <p:cNvPicPr>
            <a:picLocks noChangeAspect="1" noChangeArrowheads="1"/>
          </p:cNvPicPr>
          <p:nvPr/>
        </p:nvPicPr>
        <p:blipFill>
          <a:blip r:embed="rId4"/>
          <a:srcRect/>
          <a:stretch>
            <a:fillRect/>
          </a:stretch>
        </p:blipFill>
        <p:spPr bwMode="auto">
          <a:xfrm>
            <a:off x="5253228" y="1219200"/>
            <a:ext cx="3531489" cy="236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457200" y="1524000"/>
            <a:ext cx="8229600" cy="4238244"/>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An ELECTRIC Current creates a MAGNETIC Field</a:t>
            </a:r>
            <a:endParaRPr lang="en-US" dirty="0"/>
          </a:p>
        </p:txBody>
      </p:sp>
      <p:sp>
        <p:nvSpPr>
          <p:cNvPr id="5" name="TextBox 4"/>
          <p:cNvSpPr txBox="1"/>
          <p:nvPr/>
        </p:nvSpPr>
        <p:spPr>
          <a:xfrm>
            <a:off x="1524000" y="5334000"/>
            <a:ext cx="6400800" cy="769441"/>
          </a:xfrm>
          <a:prstGeom prst="rect">
            <a:avLst/>
          </a:prstGeom>
          <a:noFill/>
        </p:spPr>
        <p:txBody>
          <a:bodyPr wrap="square" rtlCol="0">
            <a:spAutoFit/>
          </a:bodyPr>
          <a:lstStyle/>
          <a:p>
            <a:r>
              <a:rPr lang="en-US" sz="2200" b="1" dirty="0" smtClean="0"/>
              <a:t>Battery creating a current in a wire which creates a magnetic field around the wire</a:t>
            </a:r>
            <a:endParaRPr lang="en-US" sz="2200"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5257800" cy="1143000"/>
          </a:xfrm>
        </p:spPr>
        <p:txBody>
          <a:bodyPr>
            <a:noAutofit/>
          </a:bodyPr>
          <a:lstStyle/>
          <a:p>
            <a:r>
              <a:rPr lang="en-US" sz="3500" b="1" dirty="0" smtClean="0"/>
              <a:t>This is because the Molten Iron creates a current in a loop around the earth, actually, many loops</a:t>
            </a:r>
            <a:endParaRPr lang="en-US" sz="3500" b="1" dirty="0"/>
          </a:p>
        </p:txBody>
      </p:sp>
      <p:sp>
        <p:nvSpPr>
          <p:cNvPr id="3" name="Content Placeholder 2"/>
          <p:cNvSpPr>
            <a:spLocks noGrp="1"/>
          </p:cNvSpPr>
          <p:nvPr>
            <p:ph idx="1"/>
          </p:nvPr>
        </p:nvSpPr>
        <p:spPr>
          <a:xfrm>
            <a:off x="304800" y="2667000"/>
            <a:ext cx="5334000" cy="3962400"/>
          </a:xfrm>
        </p:spPr>
        <p:txBody>
          <a:bodyPr>
            <a:normAutofit fontScale="92500" lnSpcReduction="20000"/>
          </a:bodyPr>
          <a:lstStyle/>
          <a:p>
            <a:r>
              <a:rPr lang="en-US" dirty="0" smtClean="0"/>
              <a:t>This is called, </a:t>
            </a:r>
            <a:r>
              <a:rPr lang="en-US" sz="4000" b="1" dirty="0" smtClean="0"/>
              <a:t>a solenoid</a:t>
            </a:r>
            <a:r>
              <a:rPr lang="en-US" dirty="0" smtClean="0"/>
              <a:t>.</a:t>
            </a:r>
          </a:p>
          <a:p>
            <a:r>
              <a:rPr lang="en-US" dirty="0" smtClean="0"/>
              <a:t>Let’s Test that the theory works.</a:t>
            </a:r>
          </a:p>
          <a:p>
            <a:pPr lvl="1"/>
            <a:r>
              <a:rPr lang="en-US" dirty="0" smtClean="0"/>
              <a:t>To model the solid inner core of the earth, a metal screw</a:t>
            </a:r>
          </a:p>
          <a:p>
            <a:pPr lvl="1"/>
            <a:r>
              <a:rPr lang="en-US" dirty="0" smtClean="0"/>
              <a:t>To model the molten outer core creating an electric current around the inner core, wire with electricity from a battery going through it</a:t>
            </a:r>
            <a:endParaRPr lang="en-US" dirty="0"/>
          </a:p>
        </p:txBody>
      </p:sp>
      <p:pic>
        <p:nvPicPr>
          <p:cNvPr id="4" name="Picture 2"/>
          <p:cNvPicPr>
            <a:picLocks noChangeAspect="1" noChangeArrowheads="1"/>
          </p:cNvPicPr>
          <p:nvPr/>
        </p:nvPicPr>
        <p:blipFill>
          <a:blip r:embed="rId2"/>
          <a:srcRect/>
          <a:stretch>
            <a:fillRect/>
          </a:stretch>
        </p:blipFill>
        <p:spPr bwMode="auto">
          <a:xfrm rot="5400000">
            <a:off x="5389873" y="2458727"/>
            <a:ext cx="3798552" cy="25386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a:srcRect/>
          <a:stretch>
            <a:fillRect/>
          </a:stretch>
        </p:blipFill>
        <p:spPr bwMode="auto">
          <a:xfrm>
            <a:off x="228600" y="1104875"/>
            <a:ext cx="5867400" cy="3894138"/>
          </a:xfrm>
          <a:prstGeom prst="rect">
            <a:avLst/>
          </a:prstGeom>
          <a:noFill/>
          <a:ln w="9525">
            <a:noFill/>
            <a:miter lim="800000"/>
            <a:headEnd/>
            <a:tailEnd/>
          </a:ln>
          <a:effectLst/>
        </p:spPr>
      </p:pic>
      <p:sp>
        <p:nvSpPr>
          <p:cNvPr id="2" name="Title 1"/>
          <p:cNvSpPr>
            <a:spLocks noGrp="1"/>
          </p:cNvSpPr>
          <p:nvPr>
            <p:ph type="title"/>
          </p:nvPr>
        </p:nvSpPr>
        <p:spPr>
          <a:xfrm>
            <a:off x="381000" y="0"/>
            <a:ext cx="8229600" cy="1143000"/>
          </a:xfrm>
        </p:spPr>
        <p:txBody>
          <a:bodyPr/>
          <a:lstStyle/>
          <a:p>
            <a:r>
              <a:rPr lang="en-US" dirty="0" smtClean="0"/>
              <a:t>Yes!  It works!  Thus:</a:t>
            </a:r>
            <a:endParaRPr lang="en-US" dirty="0"/>
          </a:p>
        </p:txBody>
      </p:sp>
      <p:pic>
        <p:nvPicPr>
          <p:cNvPr id="5" name="Picture 2"/>
          <p:cNvPicPr>
            <a:picLocks noChangeAspect="1" noChangeArrowheads="1"/>
          </p:cNvPicPr>
          <p:nvPr/>
        </p:nvPicPr>
        <p:blipFill>
          <a:blip r:embed="rId3" cstate="print"/>
          <a:srcRect/>
          <a:stretch>
            <a:fillRect/>
          </a:stretch>
        </p:blipFill>
        <p:spPr bwMode="auto">
          <a:xfrm rot="6434904">
            <a:off x="2519823" y="2688632"/>
            <a:ext cx="1554613" cy="749177"/>
          </a:xfrm>
          <a:prstGeom prst="rect">
            <a:avLst/>
          </a:prstGeom>
          <a:noFill/>
          <a:ln w="9525">
            <a:noFill/>
            <a:miter lim="800000"/>
            <a:headEnd/>
            <a:tailEnd/>
          </a:ln>
          <a:effectLst/>
        </p:spPr>
      </p:pic>
      <p:pic>
        <p:nvPicPr>
          <p:cNvPr id="7" name="Picture 2"/>
          <p:cNvPicPr>
            <a:picLocks noChangeAspect="1" noChangeArrowheads="1"/>
          </p:cNvPicPr>
          <p:nvPr/>
        </p:nvPicPr>
        <p:blipFill>
          <a:blip r:embed="rId4"/>
          <a:srcRect/>
          <a:stretch>
            <a:fillRect/>
          </a:stretch>
        </p:blipFill>
        <p:spPr bwMode="auto">
          <a:xfrm rot="5400000">
            <a:off x="6176765" y="2129035"/>
            <a:ext cx="3188951" cy="2131282"/>
          </a:xfrm>
          <a:prstGeom prst="rect">
            <a:avLst/>
          </a:prstGeom>
          <a:noFill/>
          <a:ln w="9525">
            <a:noFill/>
            <a:miter lim="800000"/>
            <a:headEnd/>
            <a:tailEnd/>
          </a:ln>
          <a:effectLst/>
        </p:spPr>
      </p:pic>
      <p:sp>
        <p:nvSpPr>
          <p:cNvPr id="8" name="TextBox 7"/>
          <p:cNvSpPr txBox="1"/>
          <p:nvPr/>
        </p:nvSpPr>
        <p:spPr>
          <a:xfrm>
            <a:off x="6096000" y="5105400"/>
            <a:ext cx="2743200" cy="1477328"/>
          </a:xfrm>
          <a:prstGeom prst="rect">
            <a:avLst/>
          </a:prstGeom>
          <a:noFill/>
        </p:spPr>
        <p:txBody>
          <a:bodyPr wrap="square" rtlCol="0">
            <a:spAutoFit/>
          </a:bodyPr>
          <a:lstStyle/>
          <a:p>
            <a:r>
              <a:rPr lang="en-US" dirty="0" smtClean="0"/>
              <a:t>Notice the EM theory holds, the field created is like composing the magnetic fields of a bunch of loops of wire.  </a:t>
            </a:r>
            <a:r>
              <a:rPr lang="en-US" dirty="0" smtClean="0">
                <a:sym typeface="Wingdings" pitchFamily="2" charset="2"/>
              </a:rPr>
              <a:t></a:t>
            </a:r>
            <a:endParaRPr lang="en-US" dirty="0"/>
          </a:p>
        </p:txBody>
      </p:sp>
      <p:sp>
        <p:nvSpPr>
          <p:cNvPr id="9" name="TextBox 8"/>
          <p:cNvSpPr txBox="1"/>
          <p:nvPr/>
        </p:nvSpPr>
        <p:spPr>
          <a:xfrm>
            <a:off x="990600" y="5181600"/>
            <a:ext cx="3962400" cy="923330"/>
          </a:xfrm>
          <a:prstGeom prst="rect">
            <a:avLst/>
          </a:prstGeom>
          <a:noFill/>
        </p:spPr>
        <p:txBody>
          <a:bodyPr wrap="square" rtlCol="0">
            <a:spAutoFit/>
          </a:bodyPr>
          <a:lstStyle/>
          <a:p>
            <a:r>
              <a:rPr lang="en-US" dirty="0" smtClean="0"/>
              <a:t>THE EARTH’S MAGNETIC FIELD IS CREATED BY A GIANT NATURAL SOLENOID!!!</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Now, let’s try Applying Maxwell</a:t>
            </a:r>
            <a:endParaRPr lang="en-US" dirty="0"/>
          </a:p>
        </p:txBody>
      </p:sp>
      <p:pic>
        <p:nvPicPr>
          <p:cNvPr id="4" name="Picture 2"/>
          <p:cNvPicPr>
            <a:picLocks noGrp="1" noChangeAspect="1" noChangeArrowheads="1"/>
          </p:cNvPicPr>
          <p:nvPr>
            <p:ph idx="1"/>
          </p:nvPr>
        </p:nvPicPr>
        <p:blipFill>
          <a:blip r:embed="rId3"/>
          <a:srcRect/>
          <a:stretch>
            <a:fillRect/>
          </a:stretch>
        </p:blipFill>
        <p:spPr bwMode="auto">
          <a:xfrm>
            <a:off x="457200" y="1275191"/>
            <a:ext cx="3200400" cy="1816390"/>
          </a:xfrm>
          <a:prstGeom prst="rect">
            <a:avLst/>
          </a:prstGeom>
          <a:noFill/>
          <a:ln w="9525">
            <a:noFill/>
            <a:miter lim="800000"/>
            <a:headEnd/>
            <a:tailEnd/>
          </a:ln>
          <a:effectLst/>
        </p:spPr>
      </p:pic>
      <p:sp>
        <p:nvSpPr>
          <p:cNvPr id="5" name="TextBox 4"/>
          <p:cNvSpPr txBox="1"/>
          <p:nvPr/>
        </p:nvSpPr>
        <p:spPr>
          <a:xfrm>
            <a:off x="381000" y="1066800"/>
            <a:ext cx="2057400" cy="369332"/>
          </a:xfrm>
          <a:prstGeom prst="rect">
            <a:avLst/>
          </a:prstGeom>
          <a:noFill/>
        </p:spPr>
        <p:txBody>
          <a:bodyPr wrap="square" rtlCol="0">
            <a:spAutoFit/>
          </a:bodyPr>
          <a:lstStyle/>
          <a:p>
            <a:r>
              <a:rPr lang="en-US" dirty="0" smtClean="0"/>
              <a:t>Single coil of wire</a:t>
            </a:r>
            <a:endParaRPr lang="en-US" dirty="0"/>
          </a:p>
        </p:txBody>
      </p:sp>
      <p:sp>
        <p:nvSpPr>
          <p:cNvPr id="7" name="TextBox 6"/>
          <p:cNvSpPr txBox="1"/>
          <p:nvPr/>
        </p:nvSpPr>
        <p:spPr>
          <a:xfrm>
            <a:off x="6934200" y="2859881"/>
            <a:ext cx="1905000" cy="3693319"/>
          </a:xfrm>
          <a:prstGeom prst="rect">
            <a:avLst/>
          </a:prstGeom>
          <a:noFill/>
        </p:spPr>
        <p:txBody>
          <a:bodyPr wrap="square" rtlCol="0">
            <a:spAutoFit/>
          </a:bodyPr>
          <a:lstStyle/>
          <a:p>
            <a:r>
              <a:rPr lang="en-US" dirty="0" smtClean="0"/>
              <a:t>X’s are where the current goes into the page</a:t>
            </a:r>
          </a:p>
          <a:p>
            <a:endParaRPr lang="en-US" dirty="0"/>
          </a:p>
          <a:p>
            <a:r>
              <a:rPr lang="en-US" dirty="0" smtClean="0"/>
              <a:t>Dots are where the current comes out of the page</a:t>
            </a:r>
          </a:p>
          <a:p>
            <a:endParaRPr lang="en-US" dirty="0" smtClean="0"/>
          </a:p>
          <a:p>
            <a:r>
              <a:rPr lang="en-US" dirty="0" smtClean="0"/>
              <a:t>Orange is the magnetic field generated by the X’s – Green for Dots</a:t>
            </a:r>
            <a:endParaRPr lang="en-US" dirty="0"/>
          </a:p>
        </p:txBody>
      </p:sp>
      <p:pic>
        <p:nvPicPr>
          <p:cNvPr id="5122" name="Picture 2"/>
          <p:cNvPicPr>
            <a:picLocks noChangeAspect="1" noChangeArrowheads="1"/>
          </p:cNvPicPr>
          <p:nvPr/>
        </p:nvPicPr>
        <p:blipFill>
          <a:blip r:embed="rId4"/>
          <a:srcRect/>
          <a:stretch>
            <a:fillRect/>
          </a:stretch>
        </p:blipFill>
        <p:spPr bwMode="auto">
          <a:xfrm>
            <a:off x="-76200" y="2895600"/>
            <a:ext cx="6820699" cy="3810000"/>
          </a:xfrm>
          <a:prstGeom prst="rect">
            <a:avLst/>
          </a:prstGeom>
          <a:noFill/>
          <a:ln w="9525">
            <a:noFill/>
            <a:miter lim="800000"/>
            <a:headEnd/>
            <a:tailEnd/>
          </a:ln>
          <a:effectLst/>
        </p:spPr>
      </p:pic>
      <p:sp>
        <p:nvSpPr>
          <p:cNvPr id="9" name="TextBox 8"/>
          <p:cNvSpPr txBox="1"/>
          <p:nvPr/>
        </p:nvSpPr>
        <p:spPr>
          <a:xfrm>
            <a:off x="4191000" y="1189672"/>
            <a:ext cx="4343400" cy="1477328"/>
          </a:xfrm>
          <a:prstGeom prst="rect">
            <a:avLst/>
          </a:prstGeom>
          <a:noFill/>
        </p:spPr>
        <p:txBody>
          <a:bodyPr wrap="square" rtlCol="0">
            <a:spAutoFit/>
          </a:bodyPr>
          <a:lstStyle/>
          <a:p>
            <a:r>
              <a:rPr lang="en-US" sz="3000" b="1" dirty="0" smtClean="0"/>
              <a:t>Intuition</a:t>
            </a:r>
            <a:r>
              <a:rPr lang="en-US" sz="3000" dirty="0" smtClean="0"/>
              <a:t> by superposition of the magnetic fields of a cross-section of wire</a:t>
            </a:r>
            <a:endParaRPr lang="en-US" sz="3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Explicit Mathematics</a:t>
            </a:r>
            <a:endParaRPr lang="en-US" dirty="0"/>
          </a:p>
        </p:txBody>
      </p:sp>
      <p:sp>
        <p:nvSpPr>
          <p:cNvPr id="5" name="Content Placeholder 4"/>
          <p:cNvSpPr>
            <a:spLocks noGrp="1"/>
          </p:cNvSpPr>
          <p:nvPr>
            <p:ph idx="1"/>
          </p:nvPr>
        </p:nvSpPr>
        <p:spPr>
          <a:xfrm>
            <a:off x="0" y="990600"/>
            <a:ext cx="5562600" cy="1981200"/>
          </a:xfrm>
        </p:spPr>
        <p:txBody>
          <a:bodyPr>
            <a:normAutofit fontScale="92500" lnSpcReduction="10000"/>
          </a:bodyPr>
          <a:lstStyle/>
          <a:p>
            <a:pPr>
              <a:buNone/>
            </a:pPr>
            <a:r>
              <a:rPr lang="en-US" dirty="0" smtClean="0"/>
              <a:t>	</a:t>
            </a:r>
            <a:r>
              <a:rPr lang="en-US" sz="2700" dirty="0" smtClean="0"/>
              <a:t>Use Ampere’s Law to, given the Electric Flux through the below Loops, Compute the Magnetic Field.  (Notice, Electric Field is just Current x number of  coils within the loop.</a:t>
            </a:r>
            <a:endParaRPr lang="en-US" sz="2700" dirty="0"/>
          </a:p>
        </p:txBody>
      </p:sp>
      <p:pic>
        <p:nvPicPr>
          <p:cNvPr id="33794" name="Picture 2"/>
          <p:cNvPicPr>
            <a:picLocks noChangeAspect="1" noChangeArrowheads="1"/>
          </p:cNvPicPr>
          <p:nvPr/>
        </p:nvPicPr>
        <p:blipFill>
          <a:blip r:embed="rId3"/>
          <a:srcRect/>
          <a:stretch>
            <a:fillRect/>
          </a:stretch>
        </p:blipFill>
        <p:spPr bwMode="auto">
          <a:xfrm>
            <a:off x="2057400" y="3124200"/>
            <a:ext cx="5286375" cy="3460607"/>
          </a:xfrm>
          <a:prstGeom prst="rect">
            <a:avLst/>
          </a:prstGeom>
          <a:noFill/>
          <a:ln w="9525">
            <a:noFill/>
            <a:miter lim="800000"/>
            <a:headEnd/>
            <a:tailEnd/>
          </a:ln>
          <a:effec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143000"/>
            <a:ext cx="328549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srcRect/>
          <a:stretch>
            <a:fillRect/>
          </a:stretch>
        </p:blipFill>
        <p:spPr bwMode="auto">
          <a:xfrm>
            <a:off x="2514600" y="3048000"/>
            <a:ext cx="4724400" cy="3559002"/>
          </a:xfrm>
          <a:prstGeom prst="rect">
            <a:avLst/>
          </a:prstGeom>
          <a:noFill/>
          <a:ln w="9525">
            <a:noFill/>
            <a:miter lim="800000"/>
            <a:headEnd/>
            <a:tailEnd/>
          </a:ln>
          <a:effectLst/>
        </p:spPr>
      </p:pic>
      <p:sp>
        <p:nvSpPr>
          <p:cNvPr id="2" name="Title 1"/>
          <p:cNvSpPr>
            <a:spLocks noGrp="1"/>
          </p:cNvSpPr>
          <p:nvPr>
            <p:ph type="title"/>
          </p:nvPr>
        </p:nvSpPr>
        <p:spPr>
          <a:xfrm>
            <a:off x="457200" y="76200"/>
            <a:ext cx="8229600" cy="1143000"/>
          </a:xfrm>
        </p:spPr>
        <p:txBody>
          <a:bodyPr/>
          <a:lstStyle/>
          <a:p>
            <a:r>
              <a:rPr lang="en-US" dirty="0" smtClean="0"/>
              <a:t>Another Cool Problem</a:t>
            </a:r>
            <a:endParaRPr lang="en-US" dirty="0"/>
          </a:p>
        </p:txBody>
      </p:sp>
      <p:sp>
        <p:nvSpPr>
          <p:cNvPr id="3" name="Content Placeholder 2"/>
          <p:cNvSpPr>
            <a:spLocks noGrp="1"/>
          </p:cNvSpPr>
          <p:nvPr>
            <p:ph idx="1"/>
          </p:nvPr>
        </p:nvSpPr>
        <p:spPr>
          <a:xfrm>
            <a:off x="457200" y="1066800"/>
            <a:ext cx="8229600" cy="4525963"/>
          </a:xfrm>
        </p:spPr>
        <p:txBody>
          <a:bodyPr/>
          <a:lstStyle/>
          <a:p>
            <a:r>
              <a:rPr lang="en-US" dirty="0" smtClean="0"/>
              <a:t>Consider a uniform magnetic field created by a really big solenoid.  Say it goes into this page.  What happens to an electron when it is shot into this field with velocity v?</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1828800" y="412761"/>
            <a:ext cx="6858000" cy="4479133"/>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5425440" y="3582813"/>
            <a:ext cx="3566160" cy="2490016"/>
          </a:xfrm>
          <a:prstGeom prst="rect">
            <a:avLst/>
          </a:prstGeom>
          <a:noFill/>
          <a:ln w="9525">
            <a:noFill/>
            <a:miter lim="800000"/>
            <a:headEnd/>
            <a:tailEnd/>
          </a:ln>
          <a:effectLst/>
        </p:spPr>
      </p:pic>
      <p:pic>
        <p:nvPicPr>
          <p:cNvPr id="6" name="Picture 2"/>
          <p:cNvPicPr>
            <a:picLocks noGrp="1" noChangeAspect="1" noChangeArrowheads="1"/>
          </p:cNvPicPr>
          <p:nvPr>
            <p:ph idx="1"/>
          </p:nvPr>
        </p:nvPicPr>
        <p:blipFill>
          <a:blip r:embed="rId4"/>
          <a:srcRect/>
          <a:stretch>
            <a:fillRect/>
          </a:stretch>
        </p:blipFill>
        <p:spPr bwMode="auto">
          <a:xfrm>
            <a:off x="76200" y="3922032"/>
            <a:ext cx="3505200" cy="2326368"/>
          </a:xfrm>
          <a:prstGeom prst="rect">
            <a:avLst/>
          </a:prstGeom>
          <a:noFill/>
          <a:ln w="9525">
            <a:noFill/>
            <a:miter lim="800000"/>
            <a:headEnd/>
            <a:tailEnd/>
          </a:ln>
          <a:effec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514206"/>
            <a:ext cx="2322766" cy="967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1996305"/>
            <a:ext cx="2763789" cy="104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622" y="791257"/>
            <a:ext cx="2541239" cy="1008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8806" y="5105400"/>
            <a:ext cx="1612202" cy="1252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8506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Electric </a:t>
            </a:r>
            <a:r>
              <a:rPr lang="en-US" b="1" dirty="0" smtClean="0"/>
              <a:t>FIELD </a:t>
            </a:r>
            <a:r>
              <a:rPr lang="en-US" dirty="0" smtClean="0"/>
              <a:t>of a point charge</a:t>
            </a:r>
            <a:endParaRPr lang="en-US" dirty="0"/>
          </a:p>
        </p:txBody>
      </p:sp>
      <p:sp>
        <p:nvSpPr>
          <p:cNvPr id="3" name="Content Placeholder 2"/>
          <p:cNvSpPr>
            <a:spLocks noGrp="1"/>
          </p:cNvSpPr>
          <p:nvPr>
            <p:ph idx="1"/>
          </p:nvPr>
        </p:nvSpPr>
        <p:spPr>
          <a:xfrm>
            <a:off x="-152400" y="990600"/>
            <a:ext cx="4724400" cy="2362200"/>
          </a:xfrm>
        </p:spPr>
        <p:txBody>
          <a:bodyPr>
            <a:normAutofit fontScale="77500" lnSpcReduction="20000"/>
          </a:bodyPr>
          <a:lstStyle/>
          <a:p>
            <a:pPr>
              <a:buNone/>
            </a:pPr>
            <a:r>
              <a:rPr lang="en-US" dirty="0" smtClean="0"/>
              <a:t>	The electric field of a charge is a function over 3D space which describes the strength of the point charge at an arbitrary point in space.  Thus The Electric Field of a single point charge is simply: </a:t>
            </a:r>
            <a:endParaRPr lang="en-US" dirty="0"/>
          </a:p>
        </p:txBody>
      </p:sp>
      <p:pic>
        <p:nvPicPr>
          <p:cNvPr id="32771" name="Picture 3"/>
          <p:cNvPicPr>
            <a:picLocks noChangeAspect="1" noChangeArrowheads="1"/>
          </p:cNvPicPr>
          <p:nvPr/>
        </p:nvPicPr>
        <p:blipFill>
          <a:blip r:embed="rId3"/>
          <a:srcRect/>
          <a:stretch>
            <a:fillRect/>
          </a:stretch>
        </p:blipFill>
        <p:spPr bwMode="auto">
          <a:xfrm>
            <a:off x="2487016" y="2971800"/>
            <a:ext cx="6123584" cy="3657600"/>
          </a:xfrm>
          <a:prstGeom prst="rect">
            <a:avLst/>
          </a:prstGeom>
          <a:noFill/>
          <a:ln w="9525">
            <a:noFill/>
            <a:miter lim="800000"/>
            <a:headEnd/>
            <a:tailEnd/>
          </a:ln>
          <a:effectLst/>
        </p:spPr>
      </p:pic>
      <p:sp>
        <p:nvSpPr>
          <p:cNvPr id="9" name="Rectangle 8"/>
          <p:cNvSpPr/>
          <p:nvPr/>
        </p:nvSpPr>
        <p:spPr>
          <a:xfrm>
            <a:off x="152400" y="3276600"/>
            <a:ext cx="2209800" cy="3293209"/>
          </a:xfrm>
          <a:prstGeom prst="rect">
            <a:avLst/>
          </a:prstGeom>
        </p:spPr>
        <p:txBody>
          <a:bodyPr wrap="square">
            <a:spAutoFit/>
          </a:bodyPr>
          <a:lstStyle/>
          <a:p>
            <a:pPr>
              <a:buNone/>
            </a:pPr>
            <a:r>
              <a:rPr lang="en-US" sz="2200" dirty="0" smtClean="0"/>
              <a:t>Note: </a:t>
            </a:r>
          </a:p>
          <a:p>
            <a:pPr>
              <a:buNone/>
            </a:pPr>
            <a:r>
              <a:rPr lang="en-US" sz="2200" b="1" dirty="0" smtClean="0"/>
              <a:t>Force is a Vector</a:t>
            </a:r>
          </a:p>
          <a:p>
            <a:pPr>
              <a:buNone/>
            </a:pPr>
            <a:r>
              <a:rPr lang="en-US" sz="2200" i="1" dirty="0"/>
              <a:t> </a:t>
            </a:r>
            <a:r>
              <a:rPr lang="en-US" sz="2200" i="1" dirty="0" smtClean="0"/>
              <a:t>    - magnitude</a:t>
            </a:r>
          </a:p>
          <a:p>
            <a:pPr>
              <a:buNone/>
            </a:pPr>
            <a:r>
              <a:rPr lang="en-US" sz="2200" i="1" dirty="0"/>
              <a:t> </a:t>
            </a:r>
            <a:r>
              <a:rPr lang="en-US" sz="2200" i="1" dirty="0" smtClean="0"/>
              <a:t>    - direction</a:t>
            </a:r>
          </a:p>
          <a:p>
            <a:pPr>
              <a:buNone/>
            </a:pPr>
            <a:endParaRPr lang="en-US" sz="1000" dirty="0" smtClean="0"/>
          </a:p>
          <a:p>
            <a:pPr>
              <a:buNone/>
            </a:pPr>
            <a:r>
              <a:rPr lang="en-US" sz="2200" dirty="0" smtClean="0"/>
              <a:t>The Electric Field is a </a:t>
            </a:r>
            <a:r>
              <a:rPr lang="en-US" sz="2200" b="1" dirty="0" smtClean="0"/>
              <a:t>Vector Field </a:t>
            </a:r>
            <a:r>
              <a:rPr lang="en-US" sz="2200" dirty="0" smtClean="0"/>
              <a:t>with a vector defined for every point in space</a:t>
            </a:r>
          </a:p>
        </p:txBody>
      </p:sp>
      <p:grpSp>
        <p:nvGrpSpPr>
          <p:cNvPr id="11" name="Group 10"/>
          <p:cNvGrpSpPr/>
          <p:nvPr/>
        </p:nvGrpSpPr>
        <p:grpSpPr>
          <a:xfrm>
            <a:off x="4495799" y="1219200"/>
            <a:ext cx="4572001" cy="1631216"/>
            <a:chOff x="5181600" y="834883"/>
            <a:chExt cx="5857876" cy="2331335"/>
          </a:xfrm>
        </p:grpSpPr>
        <p:pic>
          <p:nvPicPr>
            <p:cNvPr id="12" name="Picture 2"/>
            <p:cNvPicPr>
              <a:picLocks noChangeAspect="1" noChangeArrowheads="1"/>
            </p:cNvPicPr>
            <p:nvPr/>
          </p:nvPicPr>
          <p:blipFill>
            <a:blip r:embed="rId4"/>
            <a:srcRect l="67445" r="7633"/>
            <a:stretch>
              <a:fillRect/>
            </a:stretch>
          </p:blipFill>
          <p:spPr bwMode="auto">
            <a:xfrm>
              <a:off x="5181600" y="1143000"/>
              <a:ext cx="2794000" cy="1676400"/>
            </a:xfrm>
            <a:prstGeom prst="rect">
              <a:avLst/>
            </a:prstGeom>
            <a:noFill/>
            <a:ln w="9525">
              <a:noFill/>
              <a:miter lim="800000"/>
              <a:headEnd/>
              <a:tailEnd/>
            </a:ln>
            <a:effectLst/>
          </p:spPr>
        </p:pic>
        <p:sp>
          <p:nvSpPr>
            <p:cNvPr id="13" name="Rectangle 12"/>
            <p:cNvSpPr/>
            <p:nvPr/>
          </p:nvSpPr>
          <p:spPr>
            <a:xfrm>
              <a:off x="6705600" y="1066800"/>
              <a:ext cx="16002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548438" y="834883"/>
              <a:ext cx="4491038" cy="2331335"/>
            </a:xfrm>
            <a:prstGeom prst="rect">
              <a:avLst/>
            </a:prstGeom>
            <a:noFill/>
          </p:spPr>
          <p:txBody>
            <a:bodyPr wrap="square" rtlCol="0">
              <a:spAutoFit/>
            </a:bodyPr>
            <a:lstStyle/>
            <a:p>
              <a:r>
                <a:rPr lang="en-US" sz="3000" b="1" dirty="0" smtClean="0"/>
                <a:t>  </a:t>
              </a:r>
              <a:r>
                <a:rPr lang="en-US" sz="5000" b="1" dirty="0" smtClean="0"/>
                <a:t> q     =    k q</a:t>
              </a:r>
            </a:p>
            <a:p>
              <a:r>
                <a:rPr lang="en-US" sz="5000" b="1" dirty="0"/>
                <a:t> </a:t>
              </a:r>
              <a:r>
                <a:rPr lang="en-US" sz="5000" b="1" dirty="0" smtClean="0"/>
                <a:t>                r</a:t>
              </a:r>
              <a:r>
                <a:rPr lang="en-US" sz="5000" b="1" baseline="30000" dirty="0" smtClean="0"/>
                <a:t>2</a:t>
              </a:r>
              <a:endParaRPr lang="en-US" sz="5000" b="1" baseline="30000" dirty="0"/>
            </a:p>
          </p:txBody>
        </p:sp>
      </p:grpSp>
      <p:cxnSp>
        <p:nvCxnSpPr>
          <p:cNvPr id="15" name="Straight Connector 14"/>
          <p:cNvCxnSpPr/>
          <p:nvPr/>
        </p:nvCxnSpPr>
        <p:spPr>
          <a:xfrm>
            <a:off x="7772391" y="2043334"/>
            <a:ext cx="990608"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Electric Field of Multiple Point Charges</a:t>
            </a:r>
            <a:endParaRPr lang="en-US" dirty="0"/>
          </a:p>
        </p:txBody>
      </p:sp>
      <p:pic>
        <p:nvPicPr>
          <p:cNvPr id="38915" name="Picture 3"/>
          <p:cNvPicPr>
            <a:picLocks noGrp="1" noChangeAspect="1" noChangeArrowheads="1"/>
          </p:cNvPicPr>
          <p:nvPr>
            <p:ph idx="1"/>
          </p:nvPr>
        </p:nvPicPr>
        <p:blipFill>
          <a:blip r:embed="rId3"/>
          <a:srcRect l="3280" t="16836" r="68940" b="56226"/>
          <a:stretch>
            <a:fillRect/>
          </a:stretch>
        </p:blipFill>
        <p:spPr bwMode="auto">
          <a:xfrm>
            <a:off x="762000" y="1274618"/>
            <a:ext cx="7467600" cy="5430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a:t>
            </a:r>
            <a:r>
              <a:rPr lang="en-US" b="1" dirty="0" err="1" smtClean="0"/>
              <a:t>Chargons</a:t>
            </a:r>
            <a:r>
              <a:rPr lang="en-US" b="1" dirty="0" smtClean="0"/>
              <a:t> (virtual photons)”</a:t>
            </a:r>
            <a:endParaRPr lang="en-US" b="1" dirty="0"/>
          </a:p>
        </p:txBody>
      </p:sp>
      <p:sp>
        <p:nvSpPr>
          <p:cNvPr id="3" name="Content Placeholder 2"/>
          <p:cNvSpPr>
            <a:spLocks noGrp="1"/>
          </p:cNvSpPr>
          <p:nvPr>
            <p:ph idx="1"/>
          </p:nvPr>
        </p:nvSpPr>
        <p:spPr>
          <a:xfrm>
            <a:off x="-228600" y="838200"/>
            <a:ext cx="9448800" cy="6324600"/>
          </a:xfrm>
        </p:spPr>
        <p:txBody>
          <a:bodyPr>
            <a:normAutofit lnSpcReduction="10000"/>
          </a:bodyPr>
          <a:lstStyle/>
          <a:p>
            <a:r>
              <a:rPr lang="en-US" sz="2700" dirty="0" smtClean="0"/>
              <a:t>Point charges “radiate ‘</a:t>
            </a:r>
            <a:r>
              <a:rPr lang="en-US" sz="2700" dirty="0" err="1" smtClean="0"/>
              <a:t>chargon</a:t>
            </a:r>
            <a:r>
              <a:rPr lang="en-US" sz="2700" dirty="0" smtClean="0"/>
              <a:t>’ particles (NOT an official term in physics – the official term is </a:t>
            </a:r>
            <a:r>
              <a:rPr lang="en-US" sz="2700" b="1" dirty="0" smtClean="0"/>
              <a:t>virtual photons</a:t>
            </a:r>
            <a:r>
              <a:rPr lang="en-US" sz="2700" dirty="0" smtClean="0"/>
              <a:t>)”</a:t>
            </a:r>
          </a:p>
          <a:p>
            <a:r>
              <a:rPr lang="en-US" sz="2700" dirty="0" smtClean="0"/>
              <a:t> Thus, as you get further away from the charge – the source, the particles are more spread out and fewer of them effect any given other charge.</a:t>
            </a:r>
          </a:p>
          <a:p>
            <a:endParaRPr lang="en-US" sz="2700" dirty="0" smtClean="0"/>
          </a:p>
          <a:p>
            <a:endParaRPr lang="en-US" dirty="0"/>
          </a:p>
          <a:p>
            <a:pPr>
              <a:buNone/>
            </a:pPr>
            <a:endParaRPr lang="en-US" dirty="0" smtClean="0"/>
          </a:p>
          <a:p>
            <a:pPr>
              <a:buNone/>
            </a:pPr>
            <a:endParaRPr lang="en-US" dirty="0"/>
          </a:p>
          <a:p>
            <a:endParaRPr lang="en-US" dirty="0" smtClean="0"/>
          </a:p>
          <a:p>
            <a:endParaRPr lang="en-US" dirty="0"/>
          </a:p>
          <a:p>
            <a:pPr>
              <a:buNone/>
            </a:pPr>
            <a:endParaRPr lang="en-US" dirty="0" smtClean="0"/>
          </a:p>
          <a:p>
            <a:r>
              <a:rPr lang="en-US" dirty="0" smtClean="0"/>
              <a:t> </a:t>
            </a:r>
            <a:endParaRPr lang="en-US" dirty="0"/>
          </a:p>
        </p:txBody>
      </p:sp>
      <p:pic>
        <p:nvPicPr>
          <p:cNvPr id="4" name="Picture 2"/>
          <p:cNvPicPr>
            <a:picLocks noChangeAspect="1" noChangeArrowheads="1"/>
          </p:cNvPicPr>
          <p:nvPr/>
        </p:nvPicPr>
        <p:blipFill>
          <a:blip r:embed="rId3"/>
          <a:srcRect/>
          <a:stretch>
            <a:fillRect/>
          </a:stretch>
        </p:blipFill>
        <p:spPr bwMode="auto">
          <a:xfrm>
            <a:off x="304800" y="3276600"/>
            <a:ext cx="2895600" cy="2322844"/>
          </a:xfrm>
          <a:prstGeom prst="rect">
            <a:avLst/>
          </a:prstGeom>
          <a:noFill/>
          <a:ln w="9525">
            <a:noFill/>
            <a:miter lim="800000"/>
            <a:headEnd/>
            <a:tailEnd/>
          </a:ln>
          <a:effectLst/>
        </p:spPr>
      </p:pic>
      <p:pic>
        <p:nvPicPr>
          <p:cNvPr id="8" name="Picture 4"/>
          <p:cNvPicPr>
            <a:picLocks noChangeAspect="1" noChangeArrowheads="1"/>
          </p:cNvPicPr>
          <p:nvPr/>
        </p:nvPicPr>
        <p:blipFill>
          <a:blip r:embed="rId4"/>
          <a:srcRect/>
          <a:stretch>
            <a:fillRect/>
          </a:stretch>
        </p:blipFill>
        <p:spPr bwMode="auto">
          <a:xfrm>
            <a:off x="914400" y="5257800"/>
            <a:ext cx="2748776" cy="1295400"/>
          </a:xfrm>
          <a:prstGeom prst="rect">
            <a:avLst/>
          </a:prstGeom>
          <a:noFill/>
          <a:ln w="9525">
            <a:noFill/>
            <a:miter lim="800000"/>
            <a:headEnd/>
            <a:tailEnd/>
          </a:ln>
          <a:effectLst/>
        </p:spPr>
      </p:pic>
      <p:sp>
        <p:nvSpPr>
          <p:cNvPr id="9" name="Rectangle 8"/>
          <p:cNvSpPr/>
          <p:nvPr/>
        </p:nvSpPr>
        <p:spPr>
          <a:xfrm>
            <a:off x="304800" y="5867400"/>
            <a:ext cx="2133600" cy="1015663"/>
          </a:xfrm>
          <a:prstGeom prst="rect">
            <a:avLst/>
          </a:prstGeom>
        </p:spPr>
        <p:txBody>
          <a:bodyPr wrap="square">
            <a:spAutoFit/>
          </a:bodyPr>
          <a:lstStyle/>
          <a:p>
            <a:r>
              <a:rPr lang="en-US" sz="3500" b="1" i="1" dirty="0" smtClean="0">
                <a:solidFill>
                  <a:schemeClr val="accent6">
                    <a:lumMod val="60000"/>
                    <a:lumOff val="40000"/>
                  </a:schemeClr>
                </a:solidFill>
              </a:rPr>
              <a:t>A</a:t>
            </a:r>
            <a:r>
              <a:rPr lang="en-US" sz="3500" b="1" dirty="0" smtClean="0">
                <a:solidFill>
                  <a:schemeClr val="accent6">
                    <a:lumMod val="60000"/>
                    <a:lumOff val="40000"/>
                  </a:schemeClr>
                </a:solidFill>
              </a:rPr>
              <a:t> = 4π</a:t>
            </a:r>
            <a:r>
              <a:rPr lang="en-US" sz="3500" b="1" i="1" dirty="0" smtClean="0">
                <a:solidFill>
                  <a:schemeClr val="accent6">
                    <a:lumMod val="60000"/>
                    <a:lumOff val="40000"/>
                  </a:schemeClr>
                </a:solidFill>
              </a:rPr>
              <a:t>d</a:t>
            </a:r>
            <a:r>
              <a:rPr lang="en-US" sz="3500" b="1" baseline="30000" dirty="0" smtClean="0">
                <a:solidFill>
                  <a:schemeClr val="accent6">
                    <a:lumMod val="60000"/>
                    <a:lumOff val="40000"/>
                  </a:schemeClr>
                </a:solidFill>
              </a:rPr>
              <a:t>2</a:t>
            </a:r>
          </a:p>
          <a:p>
            <a:endParaRPr lang="en-US" sz="2500" b="1" dirty="0">
              <a:solidFill>
                <a:srgbClr val="C00000"/>
              </a:solidFill>
            </a:endParaRPr>
          </a:p>
        </p:txBody>
      </p:sp>
      <p:sp>
        <p:nvSpPr>
          <p:cNvPr id="10" name="Rectangle 9"/>
          <p:cNvSpPr/>
          <p:nvPr/>
        </p:nvSpPr>
        <p:spPr>
          <a:xfrm>
            <a:off x="4267200" y="3844022"/>
            <a:ext cx="4343400" cy="3170099"/>
          </a:xfrm>
          <a:prstGeom prst="rect">
            <a:avLst/>
          </a:prstGeom>
        </p:spPr>
        <p:txBody>
          <a:bodyPr wrap="square">
            <a:spAutoFit/>
          </a:bodyPr>
          <a:lstStyle/>
          <a:p>
            <a:r>
              <a:rPr lang="en-US" sz="2500" b="1" i="1" dirty="0" smtClean="0"/>
              <a:t>So p particles are spread out over </a:t>
            </a:r>
            <a:r>
              <a:rPr lang="en-US" sz="2500" b="1" dirty="0" smtClean="0"/>
              <a:t>4π</a:t>
            </a:r>
            <a:r>
              <a:rPr lang="en-US" sz="2500" b="1" i="1" dirty="0" smtClean="0"/>
              <a:t>r</a:t>
            </a:r>
            <a:r>
              <a:rPr lang="en-US" sz="2500" b="1" baseline="30000" dirty="0" smtClean="0"/>
              <a:t>2 </a:t>
            </a:r>
            <a:r>
              <a:rPr lang="en-US" sz="2500" b="1" i="1" dirty="0" smtClean="0"/>
              <a:t>space so their effect will be proportional to p/r</a:t>
            </a:r>
            <a:r>
              <a:rPr lang="en-US" sz="2500" b="1" baseline="30000" dirty="0" smtClean="0"/>
              <a:t>2  </a:t>
            </a:r>
            <a:r>
              <a:rPr lang="en-US" sz="2500" b="1" i="1" dirty="0" smtClean="0"/>
              <a:t>.   If p is proportional to Q, the strength of a charge, then E, the strength of the electric field is proportional to p/r</a:t>
            </a:r>
            <a:r>
              <a:rPr lang="en-US" sz="2500" b="1" baseline="30000" dirty="0" smtClean="0"/>
              <a:t>2 </a:t>
            </a:r>
            <a:endParaRPr lang="en-US" sz="2500" b="1" i="1" dirty="0" smtClean="0"/>
          </a:p>
          <a:p>
            <a:endParaRPr lang="en-US" sz="2500" b="1" dirty="0"/>
          </a:p>
        </p:txBody>
      </p:sp>
      <p:grpSp>
        <p:nvGrpSpPr>
          <p:cNvPr id="11" name="Group 10"/>
          <p:cNvGrpSpPr/>
          <p:nvPr/>
        </p:nvGrpSpPr>
        <p:grpSpPr>
          <a:xfrm>
            <a:off x="4038600" y="2331184"/>
            <a:ext cx="4572001" cy="1631216"/>
            <a:chOff x="5181600" y="834883"/>
            <a:chExt cx="5857876" cy="2331335"/>
          </a:xfrm>
        </p:grpSpPr>
        <p:pic>
          <p:nvPicPr>
            <p:cNvPr id="12" name="Picture 2"/>
            <p:cNvPicPr>
              <a:picLocks noChangeAspect="1" noChangeArrowheads="1"/>
            </p:cNvPicPr>
            <p:nvPr/>
          </p:nvPicPr>
          <p:blipFill>
            <a:blip r:embed="rId5"/>
            <a:srcRect l="67445" r="7633"/>
            <a:stretch>
              <a:fillRect/>
            </a:stretch>
          </p:blipFill>
          <p:spPr bwMode="auto">
            <a:xfrm>
              <a:off x="5181600" y="1143000"/>
              <a:ext cx="2794000" cy="1676400"/>
            </a:xfrm>
            <a:prstGeom prst="rect">
              <a:avLst/>
            </a:prstGeom>
            <a:noFill/>
            <a:ln w="9525">
              <a:noFill/>
              <a:miter lim="800000"/>
              <a:headEnd/>
              <a:tailEnd/>
            </a:ln>
            <a:effectLst/>
          </p:spPr>
        </p:pic>
        <p:sp>
          <p:nvSpPr>
            <p:cNvPr id="13" name="Rectangle 12"/>
            <p:cNvSpPr/>
            <p:nvPr/>
          </p:nvSpPr>
          <p:spPr>
            <a:xfrm>
              <a:off x="6705600" y="1066800"/>
              <a:ext cx="16002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548438" y="834883"/>
              <a:ext cx="4491038" cy="2331335"/>
            </a:xfrm>
            <a:prstGeom prst="rect">
              <a:avLst/>
            </a:prstGeom>
            <a:noFill/>
          </p:spPr>
          <p:txBody>
            <a:bodyPr wrap="square" rtlCol="0">
              <a:spAutoFit/>
            </a:bodyPr>
            <a:lstStyle/>
            <a:p>
              <a:r>
                <a:rPr lang="en-US" sz="3000" b="1" dirty="0" smtClean="0"/>
                <a:t>  </a:t>
              </a:r>
              <a:r>
                <a:rPr lang="en-US" sz="5000" b="1" dirty="0" smtClean="0"/>
                <a:t> q     =    k q</a:t>
              </a:r>
            </a:p>
            <a:p>
              <a:r>
                <a:rPr lang="en-US" sz="5000" b="1" dirty="0"/>
                <a:t> </a:t>
              </a:r>
              <a:r>
                <a:rPr lang="en-US" sz="5000" b="1" dirty="0" smtClean="0"/>
                <a:t>                r</a:t>
              </a:r>
              <a:r>
                <a:rPr lang="en-US" sz="5000" b="1" baseline="30000" dirty="0" smtClean="0"/>
                <a:t>2</a:t>
              </a:r>
              <a:endParaRPr lang="en-US" sz="5000" b="1" baseline="30000" dirty="0"/>
            </a:p>
          </p:txBody>
        </p:sp>
      </p:grpSp>
      <p:cxnSp>
        <p:nvCxnSpPr>
          <p:cNvPr id="16" name="Straight Connector 15"/>
          <p:cNvCxnSpPr/>
          <p:nvPr/>
        </p:nvCxnSpPr>
        <p:spPr>
          <a:xfrm>
            <a:off x="7315192" y="3186334"/>
            <a:ext cx="990608"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Explosion 2 2"/>
          <p:cNvSpPr/>
          <p:nvPr/>
        </p:nvSpPr>
        <p:spPr>
          <a:xfrm rot="1744021">
            <a:off x="-339506" y="-664559"/>
            <a:ext cx="10515600" cy="82296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1548348"/>
            <a:ext cx="8534400" cy="3785652"/>
          </a:xfrm>
          <a:prstGeom prst="rect">
            <a:avLst/>
          </a:prstGeom>
          <a:noFill/>
        </p:spPr>
        <p:txBody>
          <a:bodyPr wrap="square" lIns="91440" tIns="45720" rIns="91440" bIns="45720">
            <a:spAutoFit/>
          </a:bodyPr>
          <a:lstStyle/>
          <a:p>
            <a:pPr algn="ctr"/>
            <a:r>
              <a:rPr lang="en-US" sz="12000" b="1" cap="none" spc="0" dirty="0" smtClean="0">
                <a:ln w="1905"/>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innerShdw blurRad="69850" dist="43180" dir="5400000">
                    <a:srgbClr val="000000">
                      <a:alpha val="65000"/>
                    </a:srgbClr>
                  </a:innerShdw>
                </a:effectLst>
              </a:rPr>
              <a:t>GIVE CLASS BREAK</a:t>
            </a:r>
            <a:endParaRPr lang="en-US" sz="12000" b="1" cap="none" spc="0" dirty="0">
              <a:ln w="1905"/>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13266</TotalTime>
  <Words>5386</Words>
  <Application>Microsoft Office PowerPoint</Application>
  <PresentationFormat>On-screen Show (4:3)</PresentationFormat>
  <Paragraphs>459</Paragraphs>
  <Slides>57</Slides>
  <Notes>31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MAXWELL’S EQUATIONS</vt:lpstr>
      <vt:lpstr>Summary of Approach</vt:lpstr>
      <vt:lpstr>Before We Start</vt:lpstr>
      <vt:lpstr>Defining Variables</vt:lpstr>
      <vt:lpstr>Charge, Q, and The Electric Field, E</vt:lpstr>
      <vt:lpstr>Electric FIELD of a point charge</vt:lpstr>
      <vt:lpstr>Electric Field of Multiple Point Charges</vt:lpstr>
      <vt:lpstr>“Chargons (virtual photons)”</vt:lpstr>
      <vt:lpstr>PowerPoint Presentation</vt:lpstr>
      <vt:lpstr>An arbitrary Electric Field</vt:lpstr>
      <vt:lpstr>Variables for Gauss’s Law – Check </vt:lpstr>
      <vt:lpstr>Mathematical Notation</vt:lpstr>
      <vt:lpstr>What is a Derivative</vt:lpstr>
      <vt:lpstr>What is an Integral </vt:lpstr>
      <vt:lpstr>Integrals over SPACE (lines, surfaces, and volumes):</vt:lpstr>
      <vt:lpstr>Multi-variable Integral</vt:lpstr>
      <vt:lpstr>Gauss’s Law:</vt:lpstr>
      <vt:lpstr>The Fourth Equation</vt:lpstr>
      <vt:lpstr>PowerPoint Presentation</vt:lpstr>
      <vt:lpstr>SPECIAL RELATIVITY – Deriving The Magnetic Field</vt:lpstr>
      <vt:lpstr>Special Relativity</vt:lpstr>
      <vt:lpstr>Addition of Relative Velocities is FALSE</vt:lpstr>
      <vt:lpstr>Time Dilation</vt:lpstr>
      <vt:lpstr>Lorenz Contraction</vt:lpstr>
      <vt:lpstr>Simultaneity</vt:lpstr>
      <vt:lpstr>A Current in An INFINITE Wire</vt:lpstr>
      <vt:lpstr>A Current in a MOVING infinite wire</vt:lpstr>
      <vt:lpstr>Two Identical INFINTE Wires</vt:lpstr>
      <vt:lpstr>Since I can’t draw in 3D</vt:lpstr>
      <vt:lpstr>PowerPoint Presentation</vt:lpstr>
      <vt:lpstr>PowerPoint Presentation</vt:lpstr>
      <vt:lpstr>PowerPoint Presentation</vt:lpstr>
      <vt:lpstr>Technically, now, we’re done</vt:lpstr>
      <vt:lpstr>BUT WAIT!  -- Trickiness </vt:lpstr>
      <vt:lpstr>PowerPoint Presentation</vt:lpstr>
      <vt:lpstr>The Magnetic Field Of a Wire with current flowing through it</vt:lpstr>
      <vt:lpstr>Right Hand Rule #2</vt:lpstr>
      <vt:lpstr>RHR2 and RHR1 Cancel</vt:lpstr>
      <vt:lpstr>Describing it with Maxwell’s Equations</vt:lpstr>
      <vt:lpstr>PowerPoint Presentation</vt:lpstr>
      <vt:lpstr>PowerPoint Presentation</vt:lpstr>
      <vt:lpstr>Why is there no I-like term in Faraday’s Law?</vt:lpstr>
      <vt:lpstr>PowerPoint Presentation</vt:lpstr>
      <vt:lpstr>Other Forms of Maxwell’s Equations</vt:lpstr>
      <vt:lpstr>Application/Experiment for Home:  Keeping the earth from going ‘foom.’</vt:lpstr>
      <vt:lpstr>The Earth Has a Magnetic Field which protects the Earth’s Atmosphere</vt:lpstr>
      <vt:lpstr>But What Creates The Magnetic Field</vt:lpstr>
      <vt:lpstr>So, Is there a Giant Bar Magnet inside the Earth?...  (suspense…)</vt:lpstr>
      <vt:lpstr>Composition of Early Earth</vt:lpstr>
      <vt:lpstr>Dynamo Theory</vt:lpstr>
      <vt:lpstr>An ELECTRIC Current creates a MAGNETIC Field</vt:lpstr>
      <vt:lpstr>This is because the Molten Iron creates a current in a loop around the earth, actually, many loops</vt:lpstr>
      <vt:lpstr>Yes!  It works!  Thus:</vt:lpstr>
      <vt:lpstr>Now, let’s try Applying Maxwell</vt:lpstr>
      <vt:lpstr>Explicit Mathematics</vt:lpstr>
      <vt:lpstr>Another Cool Problem</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MAXWELL’S EQUATIONS</dc:title>
  <dc:creator>Zandra</dc:creator>
  <cp:lastModifiedBy>ch3cooh</cp:lastModifiedBy>
  <cp:revision>48</cp:revision>
  <dcterms:created xsi:type="dcterms:W3CDTF">2008-11-20T15:47:46Z</dcterms:created>
  <dcterms:modified xsi:type="dcterms:W3CDTF">2013-09-14T15:44:20Z</dcterms:modified>
</cp:coreProperties>
</file>