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69" r:id="rId2"/>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8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217000E-40B0-4CBC-93EE-7B71203C06B0}" type="datetimeFigureOut">
              <a:rPr lang="en-US" smtClean="0"/>
              <a:pPr/>
              <a:t>9/15/2010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2A7D863-869B-4046-BB2F-87041266F49D}"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17000E-40B0-4CBC-93EE-7B71203C06B0}" type="datetimeFigureOut">
              <a:rPr lang="en-US" smtClean="0"/>
              <a:pPr/>
              <a:t>9/15/2010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17000E-40B0-4CBC-93EE-7B71203C06B0}" type="datetimeFigureOut">
              <a:rPr lang="en-US" smtClean="0"/>
              <a:pPr/>
              <a:t>9/15/2010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17000E-40B0-4CBC-93EE-7B71203C06B0}" type="datetimeFigureOut">
              <a:rPr lang="en-US" smtClean="0"/>
              <a:pPr/>
              <a:t>9/15/2010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17000E-40B0-4CBC-93EE-7B71203C06B0}" type="datetimeFigureOut">
              <a:rPr lang="en-US" smtClean="0"/>
              <a:pPr/>
              <a:t>9/15/2010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F2A7D863-869B-4046-BB2F-87041266F49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17000E-40B0-4CBC-93EE-7B71203C06B0}" type="datetimeFigureOut">
              <a:rPr lang="en-US" smtClean="0"/>
              <a:pPr/>
              <a:t>9/15/2010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217000E-40B0-4CBC-93EE-7B71203C06B0}" type="datetimeFigureOut">
              <a:rPr lang="en-US" smtClean="0"/>
              <a:pPr/>
              <a:t>9/15/2010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17000E-40B0-4CBC-93EE-7B71203C06B0}" type="datetimeFigureOut">
              <a:rPr lang="en-US" smtClean="0"/>
              <a:pPr/>
              <a:t>9/15/2010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7000E-40B0-4CBC-93EE-7B71203C06B0}" type="datetimeFigureOut">
              <a:rPr lang="en-US" smtClean="0"/>
              <a:pPr/>
              <a:t>9/15/2010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17000E-40B0-4CBC-93EE-7B71203C06B0}" type="datetimeFigureOut">
              <a:rPr lang="en-US" smtClean="0"/>
              <a:pPr/>
              <a:t>9/15/2010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17000E-40B0-4CBC-93EE-7B71203C06B0}" type="datetimeFigureOut">
              <a:rPr lang="en-US" smtClean="0"/>
              <a:pPr/>
              <a:t>9/15/2010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7D863-869B-4046-BB2F-87041266F4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217000E-40B0-4CBC-93EE-7B71203C06B0}" type="datetimeFigureOut">
              <a:rPr lang="en-US" smtClean="0"/>
              <a:pPr/>
              <a:t>9/15/2010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2A7D863-869B-4046-BB2F-87041266F49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3400" y="609600"/>
            <a:ext cx="80772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Opening Statement</a:t>
            </a:r>
            <a:endParaRPr kumimoji="0" lang="en-US" sz="24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Every hour, the sun provides the earth with as much energy as all of human civilization uses in an entire year.  With solar energy supplies near important population-dense regions, solar energy is easy to harvest in ways that best benefit humanity.  With new technologies like Photon Enhanced Thermionic Emission causing efficiencies to skyrocket to 60% and economies of scale enabling solar technology to become significantly cheaper, solar power is now becoming cost-competitive with oil and has the potential to become highly lucrative for investors.  Solar energy takes advantage of existing natural resources with minimal impact on the environment.  Clean, cheap, and overwhelmingly abundant, solar is clearly the green energy technology of the future.</a:t>
            </a:r>
            <a:endParaRPr kumimoji="0" lang="en-US" sz="24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609600"/>
            <a:ext cx="9144000" cy="5791200"/>
          </a:xfrm>
          <a:prstGeom prst="rect">
            <a:avLst/>
          </a:prstGeom>
          <a:noFill/>
          <a:ln w="9525">
            <a:noFill/>
            <a:miter lim="800000"/>
            <a:headEnd/>
            <a:tailEnd/>
          </a:ln>
        </p:spPr>
      </p:pic>
      <p:sp>
        <p:nvSpPr>
          <p:cNvPr id="3" name="Rectangle 2"/>
          <p:cNvSpPr/>
          <p:nvPr/>
        </p:nvSpPr>
        <p:spPr>
          <a:xfrm rot="21436970">
            <a:off x="603379" y="572665"/>
            <a:ext cx="8318136" cy="4948414"/>
          </a:xfrm>
          <a:prstGeom prst="rect">
            <a:avLst/>
          </a:prstGeom>
          <a:blipFill dpi="0" rotWithShape="1">
            <a:blip r:embed="rId3" cstate="print">
              <a:alphaModFix amt="5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09600" y="26670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43000" y="34290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71600" y="2895600"/>
            <a:ext cx="762000" cy="7620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4" idx="5"/>
          </p:cNvCxnSpPr>
          <p:nvPr/>
        </p:nvCxnSpPr>
        <p:spPr>
          <a:xfrm rot="10800000">
            <a:off x="1064886" y="3057246"/>
            <a:ext cx="306715" cy="143155"/>
          </a:xfrm>
          <a:prstGeom prst="straightConnector1">
            <a:avLst/>
          </a:prstGeom>
          <a:ln w="28575">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1447800" y="3657600"/>
            <a:ext cx="152400" cy="152400"/>
          </a:xfrm>
          <a:prstGeom prst="straightConnector1">
            <a:avLst/>
          </a:prstGeom>
          <a:ln w="28575">
            <a:solidFill>
              <a:srgbClr val="00CC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09600" y="0"/>
            <a:ext cx="7848600" cy="6858000"/>
          </a:xfrm>
          <a:prstGeom prst="rect">
            <a:avLst/>
          </a:prstGeom>
          <a:noFill/>
          <a:ln w="9525">
            <a:noFill/>
            <a:miter lim="800000"/>
            <a:headEnd/>
            <a:tailEnd/>
          </a:ln>
        </p:spPr>
      </p:pic>
      <p:sp>
        <p:nvSpPr>
          <p:cNvPr id="4" name="Rectangle 3"/>
          <p:cNvSpPr/>
          <p:nvPr/>
        </p:nvSpPr>
        <p:spPr>
          <a:xfrm>
            <a:off x="1295400" y="1905000"/>
            <a:ext cx="5943600" cy="3962400"/>
          </a:xfrm>
          <a:prstGeom prst="rect">
            <a:avLst/>
          </a:prstGeom>
          <a:blipFill dpi="0" rotWithShape="1">
            <a:blip r:embed="rId3" cstate="print">
              <a:alphaModFix amt="5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978704">
            <a:off x="1832839" y="3230119"/>
            <a:ext cx="361267"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3505200"/>
            <a:ext cx="533400" cy="5334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76535"/>
            <a:ext cx="9248879" cy="492443"/>
          </a:xfrm>
          <a:prstGeom prst="rect">
            <a:avLst/>
          </a:prstGeom>
          <a:noFill/>
        </p:spPr>
        <p:txBody>
          <a:bodyPr wrap="none" rtlCol="0">
            <a:spAutoFit/>
          </a:bodyPr>
          <a:lstStyle/>
          <a:p>
            <a:r>
              <a:rPr lang="en-US" sz="2600" dirty="0" smtClean="0">
                <a:latin typeface="Times New Roman" pitchFamily="18" charset="0"/>
                <a:cs typeface="Times New Roman" pitchFamily="18" charset="0"/>
              </a:rPr>
              <a:t>Preempting the opposition:  yes, there’s an intermittency problem…</a:t>
            </a:r>
            <a:endParaRPr lang="en-US" sz="2600" dirty="0">
              <a:latin typeface="Times New Roman" pitchFamily="18" charset="0"/>
              <a:cs typeface="Times New Roman" pitchFamily="18" charset="0"/>
            </a:endParaRPr>
          </a:p>
        </p:txBody>
      </p:sp>
      <p:sp>
        <p:nvSpPr>
          <p:cNvPr id="3" name="TextBox 2"/>
          <p:cNvSpPr txBox="1"/>
          <p:nvPr/>
        </p:nvSpPr>
        <p:spPr>
          <a:xfrm>
            <a:off x="533400" y="3429000"/>
            <a:ext cx="4953000" cy="3231654"/>
          </a:xfrm>
          <a:prstGeom prst="rect">
            <a:avLst/>
          </a:prstGeom>
          <a:noFill/>
        </p:spPr>
        <p:txBody>
          <a:bodyPr wrap="square" rtlCol="0">
            <a:spAutoFit/>
          </a:bodyPr>
          <a:lstStyle/>
          <a:p>
            <a:r>
              <a:rPr lang="en-US" sz="2400" dirty="0">
                <a:latin typeface="Times New Roman" pitchFamily="18" charset="0"/>
                <a:cs typeface="Times New Roman" pitchFamily="18" charset="0"/>
              </a:rPr>
              <a:t>But there are solutions!</a:t>
            </a:r>
          </a:p>
          <a:p>
            <a:pPr lvl="0">
              <a:buFont typeface="Arial" pitchFamily="34" charset="0"/>
              <a:buChar char="•"/>
            </a:pPr>
            <a:r>
              <a:rPr lang="en-US" dirty="0" smtClean="0">
                <a:latin typeface="Times New Roman" pitchFamily="18" charset="0"/>
                <a:cs typeface="Times New Roman" pitchFamily="18" charset="0"/>
              </a:rPr>
              <a:t>  Battery </a:t>
            </a:r>
            <a:r>
              <a:rPr lang="en-US" dirty="0">
                <a:latin typeface="Times New Roman" pitchFamily="18" charset="0"/>
                <a:cs typeface="Times New Roman" pitchFamily="18" charset="0"/>
              </a:rPr>
              <a:t>systems</a:t>
            </a:r>
          </a:p>
          <a:p>
            <a:pPr lvl="1">
              <a:buFont typeface="Arial" pitchFamily="34" charset="0"/>
              <a:buChar char="•"/>
            </a:pPr>
            <a:r>
              <a:rPr lang="en-US" dirty="0" smtClean="0">
                <a:latin typeface="Times New Roman" pitchFamily="18" charset="0"/>
                <a:cs typeface="Times New Roman" pitchFamily="18" charset="0"/>
              </a:rPr>
              <a:t>  Deep </a:t>
            </a:r>
            <a:r>
              <a:rPr lang="en-US" dirty="0">
                <a:latin typeface="Times New Roman" pitchFamily="18" charset="0"/>
                <a:cs typeface="Times New Roman" pitchFamily="18" charset="0"/>
              </a:rPr>
              <a:t>cycle, lead acid</a:t>
            </a:r>
          </a:p>
          <a:p>
            <a:pPr lvl="1">
              <a:buFont typeface="Arial" pitchFamily="34" charset="0"/>
              <a:buChar char="•"/>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Lithium </a:t>
            </a:r>
            <a:r>
              <a:rPr lang="en-US" dirty="0">
                <a:latin typeface="Times New Roman" pitchFamily="18" charset="0"/>
                <a:cs typeface="Times New Roman" pitchFamily="18" charset="0"/>
              </a:rPr>
              <a:t>ion (like Tesla)</a:t>
            </a:r>
          </a:p>
          <a:p>
            <a:pPr lvl="0">
              <a:buFont typeface="Arial" pitchFamily="34" charset="0"/>
              <a:buChar char="•"/>
            </a:pPr>
            <a:r>
              <a:rPr lang="en-US" dirty="0" smtClean="0">
                <a:latin typeface="Times New Roman" pitchFamily="18" charset="0"/>
                <a:cs typeface="Times New Roman" pitchFamily="18" charset="0"/>
              </a:rPr>
              <a:t>  Smart </a:t>
            </a:r>
            <a:r>
              <a:rPr lang="en-US" dirty="0">
                <a:latin typeface="Times New Roman" pitchFamily="18" charset="0"/>
                <a:cs typeface="Times New Roman" pitchFamily="18" charset="0"/>
              </a:rPr>
              <a:t>energy grids </a:t>
            </a:r>
            <a:r>
              <a:rPr lang="en-US" dirty="0" smtClean="0">
                <a:latin typeface="Times New Roman" pitchFamily="18" charset="0"/>
                <a:cs typeface="Times New Roman" pitchFamily="18" charset="0"/>
              </a:rPr>
              <a:t>(Recovery </a:t>
            </a:r>
            <a:r>
              <a:rPr lang="en-US" dirty="0">
                <a:latin typeface="Times New Roman" pitchFamily="18" charset="0"/>
                <a:cs typeface="Times New Roman" pitchFamily="18" charset="0"/>
              </a:rPr>
              <a:t>Act)</a:t>
            </a:r>
          </a:p>
          <a:p>
            <a:pPr lvl="1">
              <a:buFont typeface="Arial" pitchFamily="34" charset="0"/>
              <a:buChar char="•"/>
            </a:pPr>
            <a:r>
              <a:rPr lang="en-US" dirty="0" smtClean="0">
                <a:latin typeface="Times New Roman" pitchFamily="18" charset="0"/>
                <a:cs typeface="Times New Roman" pitchFamily="18" charset="0"/>
              </a:rPr>
              <a:t>  Integrated </a:t>
            </a:r>
            <a:r>
              <a:rPr lang="en-US" dirty="0">
                <a:latin typeface="Times New Roman" pitchFamily="18" charset="0"/>
                <a:cs typeface="Times New Roman" pitchFamily="18" charset="0"/>
              </a:rPr>
              <a:t>so electricity can be dumped into the grid at peak production and harvested later</a:t>
            </a:r>
          </a:p>
          <a:p>
            <a:pPr lvl="0">
              <a:buFont typeface="Arial" pitchFamily="34" charset="0"/>
              <a:buChar char="•"/>
            </a:pPr>
            <a:r>
              <a:rPr lang="en-US" dirty="0" smtClean="0">
                <a:latin typeface="Times New Roman" pitchFamily="18" charset="0"/>
                <a:cs typeface="Times New Roman" pitchFamily="18" charset="0"/>
              </a:rPr>
              <a:t>  Storage for future use</a:t>
            </a:r>
          </a:p>
          <a:p>
            <a:pPr lvl="1">
              <a:buFont typeface="Arial" pitchFamily="34" charset="0"/>
              <a:buChar char="•"/>
            </a:pPr>
            <a:r>
              <a:rPr lang="en-US" dirty="0" smtClean="0">
                <a:latin typeface="Times New Roman" pitchFamily="18" charset="0"/>
                <a:cs typeface="Times New Roman" pitchFamily="18" charset="0"/>
              </a:rPr>
              <a:t>  Hydrogen </a:t>
            </a:r>
            <a:r>
              <a:rPr lang="en-US" dirty="0">
                <a:latin typeface="Times New Roman" pitchFamily="18" charset="0"/>
                <a:cs typeface="Times New Roman" pitchFamily="18" charset="0"/>
              </a:rPr>
              <a:t>fuel cells</a:t>
            </a:r>
          </a:p>
          <a:p>
            <a:pPr lvl="1">
              <a:buFont typeface="Arial" pitchFamily="34" charset="0"/>
              <a:buChar char="•"/>
            </a:pPr>
            <a:r>
              <a:rPr lang="en-US" dirty="0" smtClean="0">
                <a:latin typeface="Times New Roman" pitchFamily="18" charset="0"/>
                <a:cs typeface="Times New Roman" pitchFamily="18" charset="0"/>
              </a:rPr>
              <a:t>  Potential </a:t>
            </a:r>
            <a:r>
              <a:rPr lang="en-US" dirty="0">
                <a:latin typeface="Times New Roman" pitchFamily="18" charset="0"/>
                <a:cs typeface="Times New Roman" pitchFamily="18" charset="0"/>
              </a:rPr>
              <a:t>energy storage by pumping water</a:t>
            </a:r>
          </a:p>
          <a:p>
            <a:endParaRPr lang="en-US" dirty="0">
              <a:latin typeface="Times New Roman" pitchFamily="18" charset="0"/>
              <a:cs typeface="Times New Roman" pitchFamily="18" charset="0"/>
            </a:endParaRPr>
          </a:p>
        </p:txBody>
      </p:sp>
      <p:pic>
        <p:nvPicPr>
          <p:cNvPr id="4" name="Picture 3"/>
          <p:cNvPicPr/>
          <p:nvPr/>
        </p:nvPicPr>
        <p:blipFill>
          <a:blip r:embed="rId2" cstate="print"/>
          <a:srcRect l="4123" t="55191" r="56398" b="10383"/>
          <a:stretch>
            <a:fillRect/>
          </a:stretch>
        </p:blipFill>
        <p:spPr bwMode="auto">
          <a:xfrm>
            <a:off x="582930" y="1135380"/>
            <a:ext cx="4065270" cy="221742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5908040" y="4343400"/>
            <a:ext cx="2854960" cy="214376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5029200" y="2133600"/>
            <a:ext cx="3106965" cy="19573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28600"/>
            <a:ext cx="4191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market: </a:t>
            </a:r>
            <a:r>
              <a:rPr lang="en-US" sz="2400" dirty="0">
                <a:latin typeface="Times New Roman" pitchFamily="18" charset="0"/>
                <a:cs typeface="Times New Roman" pitchFamily="18" charset="0"/>
              </a:rPr>
              <a:t>any scale you want!</a:t>
            </a:r>
          </a:p>
        </p:txBody>
      </p:sp>
      <p:sp>
        <p:nvSpPr>
          <p:cNvPr id="16" name="TextBox 15"/>
          <p:cNvSpPr txBox="1"/>
          <p:nvPr/>
        </p:nvSpPr>
        <p:spPr>
          <a:xfrm>
            <a:off x="1066800" y="3337679"/>
            <a:ext cx="3048000" cy="3139321"/>
          </a:xfrm>
          <a:prstGeom prst="rect">
            <a:avLst/>
          </a:prstGeom>
          <a:noFill/>
        </p:spPr>
        <p:txBody>
          <a:bodyPr wrap="square" rtlCol="0">
            <a:spAutoFit/>
          </a:bodyPr>
          <a:lstStyle/>
          <a:p>
            <a:r>
              <a:rPr lang="en-US" dirty="0" smtClean="0">
                <a:latin typeface="Times New Roman" pitchFamily="18" charset="0"/>
                <a:cs typeface="Times New Roman" pitchFamily="18" charset="0"/>
              </a:rPr>
              <a:t>Large-scale utilities:</a:t>
            </a:r>
          </a:p>
          <a:p>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  Organization </a:t>
            </a:r>
            <a:r>
              <a:rPr lang="en-US" dirty="0">
                <a:latin typeface="Times New Roman" pitchFamily="18" charset="0"/>
                <a:cs typeface="Times New Roman" pitchFamily="18" charset="0"/>
              </a:rPr>
              <a:t>of over </a:t>
            </a:r>
            <a:r>
              <a:rPr lang="en-US" dirty="0" smtClean="0">
                <a:latin typeface="Times New Roman" pitchFamily="18" charset="0"/>
                <a:cs typeface="Times New Roman" pitchFamily="18" charset="0"/>
              </a:rPr>
              <a:t>560</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electric utilities using </a:t>
            </a:r>
            <a:r>
              <a:rPr lang="en-US" dirty="0" smtClean="0">
                <a:latin typeface="Times New Roman" pitchFamily="18" charset="0"/>
                <a:cs typeface="Times New Roman" pitchFamily="18" charset="0"/>
              </a:rPr>
              <a:t>solar</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investments</a:t>
            </a:r>
          </a:p>
          <a:p>
            <a:pPr>
              <a:buFont typeface="Arial" pitchFamily="34" charset="0"/>
              <a:buChar char="•"/>
            </a:pPr>
            <a:r>
              <a:rPr lang="en-US" dirty="0" smtClean="0">
                <a:latin typeface="Times New Roman" pitchFamily="18" charset="0"/>
                <a:cs typeface="Times New Roman" pitchFamily="18" charset="0"/>
              </a:rPr>
              <a:t>  Major players joining the </a:t>
            </a:r>
          </a:p>
          <a:p>
            <a:r>
              <a:rPr lang="en-US" dirty="0" smtClean="0">
                <a:latin typeface="Times New Roman" pitchFamily="18" charset="0"/>
                <a:cs typeface="Times New Roman" pitchFamily="18" charset="0"/>
              </a:rPr>
              <a:t>    solar ballgame:  FPL  </a:t>
            </a:r>
          </a:p>
          <a:p>
            <a:r>
              <a:rPr lang="en-US" dirty="0" smtClean="0">
                <a:latin typeface="Times New Roman" pitchFamily="18" charset="0"/>
                <a:cs typeface="Times New Roman" pitchFamily="18" charset="0"/>
              </a:rPr>
              <a:t>    Energy, PG&amp;E, SDG&amp;E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and Southern California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Edison</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17" name="Picture 16"/>
          <p:cNvPicPr/>
          <p:nvPr/>
        </p:nvPicPr>
        <p:blipFill>
          <a:blip r:embed="rId2" cstate="print"/>
          <a:srcRect/>
          <a:stretch>
            <a:fillRect/>
          </a:stretch>
        </p:blipFill>
        <p:spPr bwMode="auto">
          <a:xfrm>
            <a:off x="457200" y="990600"/>
            <a:ext cx="3505200" cy="1828800"/>
          </a:xfrm>
          <a:prstGeom prst="rect">
            <a:avLst/>
          </a:prstGeom>
          <a:noFill/>
          <a:ln w="9525">
            <a:noFill/>
            <a:miter lim="800000"/>
            <a:headEnd/>
            <a:tailEnd/>
          </a:ln>
        </p:spPr>
      </p:pic>
      <p:pic>
        <p:nvPicPr>
          <p:cNvPr id="18" name="Picture 17"/>
          <p:cNvPicPr/>
          <p:nvPr/>
        </p:nvPicPr>
        <p:blipFill>
          <a:blip r:embed="rId3" cstate="print"/>
          <a:srcRect t="10318"/>
          <a:stretch>
            <a:fillRect/>
          </a:stretch>
        </p:blipFill>
        <p:spPr bwMode="auto">
          <a:xfrm>
            <a:off x="4419600" y="1609271"/>
            <a:ext cx="3228040" cy="2360037"/>
          </a:xfrm>
          <a:prstGeom prst="rect">
            <a:avLst/>
          </a:prstGeom>
          <a:noFill/>
          <a:ln w="9525">
            <a:noFill/>
            <a:miter lim="800000"/>
            <a:headEnd/>
            <a:tailEnd/>
          </a:ln>
        </p:spPr>
      </p:pic>
      <p:pic>
        <p:nvPicPr>
          <p:cNvPr id="19" name="Picture 18"/>
          <p:cNvPicPr/>
          <p:nvPr/>
        </p:nvPicPr>
        <p:blipFill>
          <a:blip r:embed="rId4" cstate="print"/>
          <a:srcRect b="7735"/>
          <a:stretch>
            <a:fillRect/>
          </a:stretch>
        </p:blipFill>
        <p:spPr bwMode="auto">
          <a:xfrm>
            <a:off x="5791200" y="3704409"/>
            <a:ext cx="3118911" cy="246779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3276600" cy="1384995"/>
          </a:xfrm>
          <a:prstGeom prst="rect">
            <a:avLst/>
          </a:prstGeom>
        </p:spPr>
        <p:txBody>
          <a:bodyPr wrap="square">
            <a:spAutoFit/>
          </a:bodyPr>
          <a:lstStyle/>
          <a:p>
            <a:r>
              <a:rPr lang="en-US" dirty="0">
                <a:latin typeface="Times New Roman" pitchFamily="18" charset="0"/>
                <a:cs typeface="Times New Roman" pitchFamily="18" charset="0"/>
              </a:rPr>
              <a:t>Household usage</a:t>
            </a:r>
            <a:r>
              <a:rPr lang="en-US" dirty="0" smtClean="0">
                <a:latin typeface="Times New Roman" pitchFamily="18" charset="0"/>
                <a:cs typeface="Times New Roman" pitchFamily="18" charset="0"/>
              </a:rPr>
              <a:t>:</a:t>
            </a:r>
          </a:p>
          <a:p>
            <a:endParaRPr lang="en-US" sz="1200" dirty="0">
              <a:latin typeface="Times New Roman" pitchFamily="18" charset="0"/>
              <a:cs typeface="Times New Roman" pitchFamily="18" charset="0"/>
            </a:endParaRPr>
          </a:p>
          <a:p>
            <a:pPr lvl="0">
              <a:buFont typeface="Arial" pitchFamily="34" charset="0"/>
              <a:buChar char="•"/>
            </a:pPr>
            <a:r>
              <a:rPr lang="en-US" dirty="0" smtClean="0">
                <a:latin typeface="Times New Roman" pitchFamily="18" charset="0"/>
                <a:cs typeface="Times New Roman" pitchFamily="18" charset="0"/>
              </a:rPr>
              <a:t>  Massive </a:t>
            </a:r>
            <a:r>
              <a:rPr lang="en-US" dirty="0">
                <a:latin typeface="Times New Roman" pitchFamily="18" charset="0"/>
                <a:cs typeface="Times New Roman" pitchFamily="18" charset="0"/>
              </a:rPr>
              <a:t>federal subsidies</a:t>
            </a:r>
          </a:p>
          <a:p>
            <a:pPr lvl="0">
              <a:buFont typeface="Arial" pitchFamily="34" charset="0"/>
              <a:buChar char="•"/>
            </a:pPr>
            <a:r>
              <a:rPr lang="en-US" dirty="0" smtClean="0">
                <a:latin typeface="Times New Roman" pitchFamily="18" charset="0"/>
                <a:cs typeface="Times New Roman" pitchFamily="18" charset="0"/>
              </a:rPr>
              <a:t>  Easy </a:t>
            </a:r>
            <a:r>
              <a:rPr lang="en-US" dirty="0">
                <a:latin typeface="Times New Roman" pitchFamily="18" charset="0"/>
                <a:cs typeface="Times New Roman" pitchFamily="18" charset="0"/>
              </a:rPr>
              <a:t>installation, can be </a:t>
            </a:r>
            <a:endParaRPr lang="en-US" dirty="0" smtClean="0">
              <a:latin typeface="Times New Roman" pitchFamily="18" charset="0"/>
              <a:cs typeface="Times New Roman" pitchFamily="18" charset="0"/>
            </a:endParaRPr>
          </a:p>
          <a:p>
            <a:pPr lvl="0"/>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plugged </a:t>
            </a:r>
            <a:r>
              <a:rPr lang="en-US" dirty="0">
                <a:latin typeface="Times New Roman" pitchFamily="18" charset="0"/>
                <a:cs typeface="Times New Roman" pitchFamily="18" charset="0"/>
              </a:rPr>
              <a:t>in in series </a:t>
            </a:r>
          </a:p>
        </p:txBody>
      </p:sp>
      <p:sp>
        <p:nvSpPr>
          <p:cNvPr id="3" name="TextBox 2"/>
          <p:cNvSpPr txBox="1"/>
          <p:nvPr/>
        </p:nvSpPr>
        <p:spPr>
          <a:xfrm>
            <a:off x="2438400" y="228600"/>
            <a:ext cx="4191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market: </a:t>
            </a:r>
            <a:r>
              <a:rPr lang="en-US" sz="2400" dirty="0">
                <a:latin typeface="Times New Roman" pitchFamily="18" charset="0"/>
                <a:cs typeface="Times New Roman" pitchFamily="18" charset="0"/>
              </a:rPr>
              <a:t>any scale you want!</a:t>
            </a:r>
          </a:p>
        </p:txBody>
      </p:sp>
      <p:pic>
        <p:nvPicPr>
          <p:cNvPr id="4" name="Picture 3"/>
          <p:cNvPicPr/>
          <p:nvPr/>
        </p:nvPicPr>
        <p:blipFill>
          <a:blip r:embed="rId2" cstate="print"/>
          <a:srcRect l="743" t="17233" r="67178" b="45020"/>
          <a:stretch>
            <a:fillRect/>
          </a:stretch>
        </p:blipFill>
        <p:spPr bwMode="auto">
          <a:xfrm>
            <a:off x="3657601" y="1066800"/>
            <a:ext cx="5105400" cy="3810000"/>
          </a:xfrm>
          <a:prstGeom prst="rect">
            <a:avLst/>
          </a:prstGeom>
          <a:noFill/>
          <a:ln w="9525">
            <a:noFill/>
            <a:miter lim="800000"/>
            <a:headEnd/>
            <a:tailEnd/>
          </a:ln>
        </p:spPr>
      </p:pic>
      <p:pic>
        <p:nvPicPr>
          <p:cNvPr id="6" name="Picture 5"/>
          <p:cNvPicPr/>
          <p:nvPr/>
        </p:nvPicPr>
        <p:blipFill>
          <a:blip r:embed="rId3" cstate="print"/>
          <a:srcRect l="27027" t="6122" r="24324"/>
          <a:stretch>
            <a:fillRect/>
          </a:stretch>
        </p:blipFill>
        <p:spPr bwMode="auto">
          <a:xfrm>
            <a:off x="838200" y="2438400"/>
            <a:ext cx="1905000" cy="3962400"/>
          </a:xfrm>
          <a:prstGeom prst="rect">
            <a:avLst/>
          </a:prstGeom>
          <a:noFill/>
          <a:ln w="9525">
            <a:noFill/>
            <a:miter lim="800000"/>
            <a:headEnd/>
            <a:tailEnd/>
          </a:ln>
        </p:spPr>
      </p:pic>
      <p:pic>
        <p:nvPicPr>
          <p:cNvPr id="7" name="Picture 6"/>
          <p:cNvPicPr/>
          <p:nvPr/>
        </p:nvPicPr>
        <p:blipFill>
          <a:blip r:embed="rId4" cstate="print"/>
          <a:srcRect/>
          <a:stretch>
            <a:fillRect/>
          </a:stretch>
        </p:blipFill>
        <p:spPr bwMode="auto">
          <a:xfrm>
            <a:off x="3429000" y="4343400"/>
            <a:ext cx="2071370" cy="2021002"/>
          </a:xfrm>
          <a:prstGeom prst="rect">
            <a:avLst/>
          </a:prstGeom>
          <a:noFill/>
          <a:ln w="9525">
            <a:noFill/>
            <a:miter lim="800000"/>
            <a:headEnd/>
            <a:tailEnd/>
          </a:ln>
        </p:spPr>
      </p:pic>
      <p:pic>
        <p:nvPicPr>
          <p:cNvPr id="25602" name="Picture 2"/>
          <p:cNvPicPr>
            <a:picLocks noChangeAspect="1" noChangeArrowheads="1"/>
          </p:cNvPicPr>
          <p:nvPr/>
        </p:nvPicPr>
        <p:blipFill>
          <a:blip r:embed="rId5" cstate="print"/>
          <a:srcRect/>
          <a:stretch>
            <a:fillRect/>
          </a:stretch>
        </p:blipFill>
        <p:spPr bwMode="auto">
          <a:xfrm>
            <a:off x="6324600" y="4343400"/>
            <a:ext cx="2114550" cy="21145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0"/>
            <a:ext cx="9636534" cy="6858000"/>
          </a:xfrm>
          <a:prstGeom prst="rect">
            <a:avLst/>
          </a:prstGeom>
          <a:noFill/>
          <a:ln w="9525">
            <a:noFill/>
            <a:miter lim="800000"/>
            <a:headEnd/>
            <a:tailEnd/>
          </a:ln>
        </p:spPr>
      </p:pic>
      <p:sp>
        <p:nvSpPr>
          <p:cNvPr id="7" name="Rectangle 6"/>
          <p:cNvSpPr/>
          <p:nvPr/>
        </p:nvSpPr>
        <p:spPr>
          <a:xfrm>
            <a:off x="533400" y="3940314"/>
            <a:ext cx="8273099" cy="707886"/>
          </a:xfrm>
          <a:prstGeom prst="rect">
            <a:avLst/>
          </a:prstGeom>
        </p:spPr>
        <p:txBody>
          <a:bodyPr wrap="none">
            <a:spAutoFit/>
          </a:bodyPr>
          <a:lstStyle/>
          <a:p>
            <a:r>
              <a:rPr lang="en-US" sz="4000" dirty="0">
                <a:effectLst>
                  <a:outerShdw blurRad="38100" dist="38100" dir="2700000" algn="tl">
                    <a:srgbClr val="000000">
                      <a:alpha val="43137"/>
                    </a:srgbClr>
                  </a:outerShdw>
                </a:effectLst>
                <a:latin typeface="Times New Roman" pitchFamily="18" charset="0"/>
                <a:cs typeface="Times New Roman" pitchFamily="18" charset="0"/>
              </a:rPr>
              <a:t>Energy Availability / Location / Market</a:t>
            </a:r>
          </a:p>
        </p:txBody>
      </p:sp>
      <p:sp>
        <p:nvSpPr>
          <p:cNvPr id="8" name="TextBox 7"/>
          <p:cNvSpPr txBox="1"/>
          <p:nvPr/>
        </p:nvSpPr>
        <p:spPr>
          <a:xfrm>
            <a:off x="381000" y="1515070"/>
            <a:ext cx="8610600" cy="923330"/>
          </a:xfrm>
          <a:prstGeom prst="rect">
            <a:avLst/>
          </a:prstGeom>
          <a:noFill/>
        </p:spPr>
        <p:txBody>
          <a:bodyPr wrap="square" rtlCol="0">
            <a:spAutoFit/>
          </a:bodyPr>
          <a:lstStyle/>
          <a:p>
            <a:r>
              <a:rPr lang="en-US" sz="5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Solar Energy SMACKDOWN</a:t>
            </a:r>
            <a:endParaRPr lang="en-US" sz="5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5659" t="18174" r="15959" b="22279"/>
          <a:stretch>
            <a:fillRect/>
          </a:stretch>
        </p:blipFill>
        <p:spPr bwMode="auto">
          <a:xfrm>
            <a:off x="0" y="685800"/>
            <a:ext cx="9144000" cy="6172200"/>
          </a:xfrm>
          <a:prstGeom prst="rect">
            <a:avLst/>
          </a:prstGeom>
          <a:noFill/>
          <a:ln w="9525">
            <a:noFill/>
            <a:miter lim="800000"/>
            <a:headEnd/>
            <a:tailEnd/>
          </a:ln>
        </p:spPr>
      </p:pic>
      <p:sp>
        <p:nvSpPr>
          <p:cNvPr id="5" name="TextBox 4"/>
          <p:cNvSpPr txBox="1"/>
          <p:nvPr/>
        </p:nvSpPr>
        <p:spPr>
          <a:xfrm>
            <a:off x="3321536" y="152400"/>
            <a:ext cx="2622064"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Global Energy Flux</a:t>
            </a:r>
            <a:endParaRPr lang="en-US" sz="24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4569" t="13494" r="22047" b="10929"/>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477000" y="6400800"/>
            <a:ext cx="2602315" cy="369332"/>
          </a:xfrm>
          <a:prstGeom prst="rect">
            <a:avLst/>
          </a:prstGeom>
          <a:noFill/>
        </p:spPr>
        <p:txBody>
          <a:bodyPr wrap="none" rtlCol="0">
            <a:spAutoFit/>
          </a:bodyPr>
          <a:lstStyle/>
          <a:p>
            <a:r>
              <a:rPr lang="en-US" dirty="0" smtClean="0">
                <a:latin typeface="Times New Roman" pitchFamily="18" charset="0"/>
                <a:cs typeface="Times New Roman" pitchFamily="18" charset="0"/>
              </a:rPr>
              <a:t>Credit: Professor Clemens</a:t>
            </a:r>
            <a:endParaRPr lang="en-US"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038600" cy="430887"/>
          </a:xfrm>
          <a:prstGeom prst="rect">
            <a:avLst/>
          </a:prstGeom>
          <a:noFill/>
        </p:spPr>
        <p:txBody>
          <a:bodyPr wrap="square" rtlCol="0">
            <a:spAutoFit/>
          </a:bodyPr>
          <a:lstStyle/>
          <a:p>
            <a:r>
              <a:rPr lang="en-US" sz="2200" b="1" dirty="0" smtClean="0">
                <a:latin typeface="Times New Roman" pitchFamily="18" charset="0"/>
                <a:cs typeface="Times New Roman" pitchFamily="18" charset="0"/>
              </a:rPr>
              <a:t>World Solar Energy Availability</a:t>
            </a:r>
            <a:endParaRPr lang="en-US" sz="2200" b="1" dirty="0">
              <a:latin typeface="Times New Roman" pitchFamily="18" charset="0"/>
              <a:cs typeface="Times New Roman" pitchFamily="18" charset="0"/>
            </a:endParaRPr>
          </a:p>
        </p:txBody>
      </p:sp>
      <p:pic>
        <p:nvPicPr>
          <p:cNvPr id="3" name="Picture 2"/>
          <p:cNvPicPr/>
          <p:nvPr/>
        </p:nvPicPr>
        <p:blipFill>
          <a:blip r:embed="rId2" cstate="print"/>
          <a:srcRect l="2564" t="10012" r="3846" b="17282"/>
          <a:stretch>
            <a:fillRect/>
          </a:stretch>
        </p:blipFill>
        <p:spPr bwMode="auto">
          <a:xfrm>
            <a:off x="152400" y="533400"/>
            <a:ext cx="5562600" cy="3048000"/>
          </a:xfrm>
          <a:prstGeom prst="rect">
            <a:avLst/>
          </a:prstGeom>
          <a:noFill/>
          <a:ln w="9525">
            <a:noFill/>
            <a:miter lim="800000"/>
            <a:headEnd/>
            <a:tailEnd/>
          </a:ln>
        </p:spPr>
      </p:pic>
      <p:pic>
        <p:nvPicPr>
          <p:cNvPr id="4" name="Picture 3"/>
          <p:cNvPicPr/>
          <p:nvPr/>
        </p:nvPicPr>
        <p:blipFill>
          <a:blip r:embed="rId3" cstate="print"/>
          <a:srcRect b="21985"/>
          <a:stretch>
            <a:fillRect/>
          </a:stretch>
        </p:blipFill>
        <p:spPr bwMode="auto">
          <a:xfrm>
            <a:off x="3048000" y="3733800"/>
            <a:ext cx="5943600" cy="2970782"/>
          </a:xfrm>
          <a:prstGeom prst="rect">
            <a:avLst/>
          </a:prstGeom>
          <a:noFill/>
          <a:ln w="9525">
            <a:noFill/>
            <a:miter lim="800000"/>
            <a:headEnd/>
            <a:tailEnd/>
          </a:ln>
        </p:spPr>
      </p:pic>
      <p:sp>
        <p:nvSpPr>
          <p:cNvPr id="5" name="TextBox 4"/>
          <p:cNvSpPr txBox="1"/>
          <p:nvPr/>
        </p:nvSpPr>
        <p:spPr>
          <a:xfrm>
            <a:off x="6629400" y="1764268"/>
            <a:ext cx="1676400" cy="430887"/>
          </a:xfrm>
          <a:prstGeom prst="rect">
            <a:avLst/>
          </a:prstGeom>
          <a:noFill/>
        </p:spPr>
        <p:txBody>
          <a:bodyPr wrap="square" rtlCol="0">
            <a:spAutoFit/>
          </a:bodyPr>
          <a:lstStyle/>
          <a:p>
            <a:r>
              <a:rPr lang="en-US" sz="2200" dirty="0" smtClean="0">
                <a:latin typeface="Times New Roman" pitchFamily="18" charset="0"/>
                <a:cs typeface="Times New Roman" pitchFamily="18" charset="0"/>
              </a:rPr>
              <a:t>solar</a:t>
            </a:r>
            <a:endParaRPr lang="en-US" sz="2200" dirty="0">
              <a:latin typeface="Times New Roman" pitchFamily="18" charset="0"/>
              <a:cs typeface="Times New Roman" pitchFamily="18" charset="0"/>
            </a:endParaRPr>
          </a:p>
        </p:txBody>
      </p:sp>
      <p:sp>
        <p:nvSpPr>
          <p:cNvPr id="6" name="TextBox 5"/>
          <p:cNvSpPr txBox="1"/>
          <p:nvPr/>
        </p:nvSpPr>
        <p:spPr>
          <a:xfrm>
            <a:off x="1066800" y="4812268"/>
            <a:ext cx="1905000" cy="430887"/>
          </a:xfrm>
          <a:prstGeom prst="rect">
            <a:avLst/>
          </a:prstGeom>
          <a:noFill/>
        </p:spPr>
        <p:txBody>
          <a:bodyPr wrap="square" rtlCol="0">
            <a:spAutoFit/>
          </a:bodyPr>
          <a:lstStyle/>
          <a:p>
            <a:r>
              <a:rPr lang="en-US" sz="2200" dirty="0" smtClean="0">
                <a:latin typeface="Times New Roman" pitchFamily="18" charset="0"/>
                <a:cs typeface="Times New Roman" pitchFamily="18" charset="0"/>
              </a:rPr>
              <a:t>thermal</a:t>
            </a:r>
            <a:endParaRPr lang="en-US" sz="22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2788" t="26093" r="10028" b="17547"/>
          <a:stretch>
            <a:fillRect/>
          </a:stretch>
        </p:blipFill>
        <p:spPr bwMode="auto">
          <a:xfrm>
            <a:off x="0" y="609600"/>
            <a:ext cx="9144000" cy="6248400"/>
          </a:xfrm>
          <a:prstGeom prst="rect">
            <a:avLst/>
          </a:prstGeom>
          <a:noFill/>
          <a:ln w="9525">
            <a:noFill/>
            <a:miter lim="800000"/>
            <a:headEnd/>
            <a:tailEnd/>
          </a:ln>
        </p:spPr>
      </p:pic>
      <p:sp>
        <p:nvSpPr>
          <p:cNvPr id="3" name="TextBox 2"/>
          <p:cNvSpPr txBox="1"/>
          <p:nvPr/>
        </p:nvSpPr>
        <p:spPr>
          <a:xfrm>
            <a:off x="381000" y="76200"/>
            <a:ext cx="8471037" cy="430887"/>
          </a:xfrm>
          <a:prstGeom prst="rect">
            <a:avLst/>
          </a:prstGeom>
          <a:noFill/>
        </p:spPr>
        <p:txBody>
          <a:bodyPr wrap="none" rtlCol="0">
            <a:spAutoFit/>
          </a:bodyPr>
          <a:lstStyle/>
          <a:p>
            <a:r>
              <a:rPr lang="en-US" sz="2200" dirty="0" smtClean="0">
                <a:latin typeface="Times New Roman" pitchFamily="18" charset="0"/>
                <a:cs typeface="Times New Roman" pitchFamily="18" charset="0"/>
              </a:rPr>
              <a:t>Even in the worst possible conditions, the American southwest does well.</a:t>
            </a:r>
            <a:endParaRPr lang="en-US" sz="22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8179" y="1066800"/>
            <a:ext cx="2381421"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A Closer Look….</a:t>
            </a:r>
            <a:endParaRPr lang="en-US" sz="2400" dirty="0">
              <a:latin typeface="Times New Roman" pitchFamily="18" charset="0"/>
              <a:cs typeface="Times New Roman" pitchFamily="18" charset="0"/>
            </a:endParaRPr>
          </a:p>
        </p:txBody>
      </p:sp>
      <p:pic>
        <p:nvPicPr>
          <p:cNvPr id="3" name="Picture 2"/>
          <p:cNvPicPr/>
          <p:nvPr/>
        </p:nvPicPr>
        <p:blipFill>
          <a:blip r:embed="rId2" cstate="print"/>
          <a:srcRect/>
          <a:stretch>
            <a:fillRect/>
          </a:stretch>
        </p:blipFill>
        <p:spPr bwMode="auto">
          <a:xfrm>
            <a:off x="152400" y="228601"/>
            <a:ext cx="4724400" cy="39624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2819400" y="2362200"/>
            <a:ext cx="6172200" cy="4343400"/>
          </a:xfrm>
          <a:prstGeom prst="rect">
            <a:avLst/>
          </a:prstGeom>
          <a:noFill/>
          <a:ln w="9525">
            <a:noFill/>
            <a:miter lim="800000"/>
            <a:headEnd/>
            <a:tailEnd/>
          </a:ln>
        </p:spPr>
      </p:pic>
      <p:sp>
        <p:nvSpPr>
          <p:cNvPr id="5" name="Oval 4"/>
          <p:cNvSpPr/>
          <p:nvPr/>
        </p:nvSpPr>
        <p:spPr>
          <a:xfrm>
            <a:off x="3657600" y="4038600"/>
            <a:ext cx="609600" cy="6858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 y="1676400"/>
            <a:ext cx="1219200" cy="11430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52400" y="152400"/>
            <a:ext cx="5943600" cy="3725839"/>
          </a:xfrm>
          <a:prstGeom prst="rect">
            <a:avLst/>
          </a:prstGeom>
          <a:noFill/>
          <a:ln w="9525">
            <a:noFill/>
            <a:miter lim="800000"/>
            <a:headEnd/>
            <a:tailEnd/>
          </a:ln>
        </p:spPr>
      </p:pic>
      <p:pic>
        <p:nvPicPr>
          <p:cNvPr id="3" name="Picture 2"/>
          <p:cNvPicPr/>
          <p:nvPr/>
        </p:nvPicPr>
        <p:blipFill>
          <a:blip r:embed="rId3" cstate="print"/>
          <a:srcRect l="10256" t="7576" r="5128" b="7197"/>
          <a:stretch>
            <a:fillRect/>
          </a:stretch>
        </p:blipFill>
        <p:spPr bwMode="auto">
          <a:xfrm>
            <a:off x="3810000" y="3124200"/>
            <a:ext cx="5334000" cy="3733800"/>
          </a:xfrm>
          <a:prstGeom prst="rect">
            <a:avLst/>
          </a:prstGeom>
          <a:noFill/>
          <a:ln w="9525">
            <a:noFill/>
            <a:miter lim="800000"/>
            <a:headEnd/>
            <a:tailEnd/>
          </a:ln>
        </p:spPr>
      </p:pic>
      <p:sp>
        <p:nvSpPr>
          <p:cNvPr id="4" name="TextBox 3"/>
          <p:cNvSpPr txBox="1"/>
          <p:nvPr/>
        </p:nvSpPr>
        <p:spPr>
          <a:xfrm>
            <a:off x="6781800" y="1371600"/>
            <a:ext cx="2590800" cy="430887"/>
          </a:xfrm>
          <a:prstGeom prst="rect">
            <a:avLst/>
          </a:prstGeom>
          <a:noFill/>
        </p:spPr>
        <p:txBody>
          <a:bodyPr wrap="square" rtlCol="0">
            <a:spAutoFit/>
          </a:bodyPr>
          <a:lstStyle/>
          <a:p>
            <a:r>
              <a:rPr lang="en-US" sz="2200" dirty="0" smtClean="0">
                <a:latin typeface="Times New Roman" pitchFamily="18" charset="0"/>
                <a:cs typeface="Times New Roman" pitchFamily="18" charset="0"/>
              </a:rPr>
              <a:t>population</a:t>
            </a:r>
            <a:endParaRPr lang="en-US" sz="2200" dirty="0">
              <a:latin typeface="Times New Roman" pitchFamily="18" charset="0"/>
              <a:cs typeface="Times New Roman" pitchFamily="18" charset="0"/>
            </a:endParaRPr>
          </a:p>
        </p:txBody>
      </p:sp>
      <p:sp>
        <p:nvSpPr>
          <p:cNvPr id="5" name="TextBox 4"/>
          <p:cNvSpPr txBox="1"/>
          <p:nvPr/>
        </p:nvSpPr>
        <p:spPr>
          <a:xfrm>
            <a:off x="1524000" y="4800600"/>
            <a:ext cx="1752600" cy="430887"/>
          </a:xfrm>
          <a:prstGeom prst="rect">
            <a:avLst/>
          </a:prstGeom>
          <a:noFill/>
        </p:spPr>
        <p:txBody>
          <a:bodyPr wrap="square" rtlCol="0">
            <a:spAutoFit/>
          </a:bodyPr>
          <a:lstStyle/>
          <a:p>
            <a:r>
              <a:rPr lang="en-US" sz="2200" dirty="0">
                <a:latin typeface="Times New Roman" pitchFamily="18" charset="0"/>
                <a:cs typeface="Times New Roman" pitchFamily="18" charset="0"/>
              </a:rPr>
              <a:t>e</a:t>
            </a:r>
            <a:r>
              <a:rPr lang="en-US" sz="2200" dirty="0" smtClean="0">
                <a:latin typeface="Times New Roman" pitchFamily="18" charset="0"/>
                <a:cs typeface="Times New Roman" pitchFamily="18" charset="0"/>
              </a:rPr>
              <a:t>nergy usage</a:t>
            </a:r>
            <a:endParaRPr lang="en-US" sz="2200" dirty="0">
              <a:latin typeface="Times New Roman" pitchFamily="18" charset="0"/>
              <a:cs typeface="Times New Roman" pitchFamily="18" charset="0"/>
            </a:endParaRPr>
          </a:p>
        </p:txBody>
      </p:sp>
      <p:sp>
        <p:nvSpPr>
          <p:cNvPr id="6" name="Oval 5"/>
          <p:cNvSpPr/>
          <p:nvPr/>
        </p:nvSpPr>
        <p:spPr>
          <a:xfrm>
            <a:off x="152400" y="16002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 name="Oval 6"/>
          <p:cNvSpPr/>
          <p:nvPr/>
        </p:nvSpPr>
        <p:spPr>
          <a:xfrm>
            <a:off x="3962400" y="48006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p:cNvSpPr/>
          <p:nvPr/>
        </p:nvSpPr>
        <p:spPr>
          <a:xfrm>
            <a:off x="457200" y="2209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Oval 8"/>
          <p:cNvSpPr/>
          <p:nvPr/>
        </p:nvSpPr>
        <p:spPr>
          <a:xfrm>
            <a:off x="4267200" y="5105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609600"/>
            <a:ext cx="9144000" cy="5791200"/>
          </a:xfrm>
          <a:prstGeom prst="rect">
            <a:avLst/>
          </a:prstGeom>
          <a:noFill/>
          <a:ln w="9525">
            <a:noFill/>
            <a:miter lim="800000"/>
            <a:headEnd/>
            <a:tailEnd/>
          </a:ln>
        </p:spPr>
      </p:pic>
      <p:sp>
        <p:nvSpPr>
          <p:cNvPr id="5" name="Oval 4"/>
          <p:cNvSpPr/>
          <p:nvPr/>
        </p:nvSpPr>
        <p:spPr>
          <a:xfrm>
            <a:off x="1295400" y="2971800"/>
            <a:ext cx="762000" cy="7620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rgbClr val="FF3300"/>
      </a:dk1>
      <a:lt1>
        <a:srgbClr val="FFC000"/>
      </a:lt1>
      <a:dk2>
        <a:srgbClr val="FF3300"/>
      </a:dk2>
      <a:lt2>
        <a:srgbClr val="FFFF00"/>
      </a:lt2>
      <a:accent1>
        <a:srgbClr val="FFC000"/>
      </a:accent1>
      <a:accent2>
        <a:srgbClr val="FFFF00"/>
      </a:accent2>
      <a:accent3>
        <a:srgbClr val="FF3300"/>
      </a:accent3>
      <a:accent4>
        <a:srgbClr val="FF6600"/>
      </a:accent4>
      <a:accent5>
        <a:srgbClr val="FFFF66"/>
      </a:accent5>
      <a:accent6>
        <a:srgbClr val="FFC000"/>
      </a:accent6>
      <a:hlink>
        <a:srgbClr val="FF9900"/>
      </a:hlink>
      <a:folHlink>
        <a:srgbClr val="CC33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TotalTime>
  <Words>312</Words>
  <Application>Microsoft Office PowerPoint</Application>
  <PresentationFormat>On-screen Show (4:3)</PresentationFormat>
  <Paragraphs>41</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Apex</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dc:creator>
  <cp:lastModifiedBy>Kristi</cp:lastModifiedBy>
  <cp:revision>13</cp:revision>
  <dcterms:created xsi:type="dcterms:W3CDTF">2010-09-15T03:55:30Z</dcterms:created>
  <dcterms:modified xsi:type="dcterms:W3CDTF">2010-09-15T17:03:49Z</dcterms:modified>
</cp:coreProperties>
</file>