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3"/>
  </p:notesMasterIdLst>
  <p:sldIdLst>
    <p:sldId id="315" r:id="rId2"/>
    <p:sldId id="256" r:id="rId3"/>
    <p:sldId id="330" r:id="rId4"/>
    <p:sldId id="327" r:id="rId5"/>
    <p:sldId id="347" r:id="rId6"/>
    <p:sldId id="331" r:id="rId7"/>
    <p:sldId id="332" r:id="rId8"/>
    <p:sldId id="343" r:id="rId9"/>
    <p:sldId id="277" r:id="rId10"/>
    <p:sldId id="278" r:id="rId11"/>
    <p:sldId id="294" r:id="rId12"/>
    <p:sldId id="334" r:id="rId13"/>
    <p:sldId id="280" r:id="rId14"/>
    <p:sldId id="349" r:id="rId15"/>
    <p:sldId id="281" r:id="rId16"/>
    <p:sldId id="288" r:id="rId17"/>
    <p:sldId id="290" r:id="rId18"/>
    <p:sldId id="291" r:id="rId19"/>
    <p:sldId id="344" r:id="rId20"/>
    <p:sldId id="298" r:id="rId21"/>
    <p:sldId id="348" r:id="rId22"/>
    <p:sldId id="339" r:id="rId23"/>
    <p:sldId id="335" r:id="rId24"/>
    <p:sldId id="337" r:id="rId25"/>
    <p:sldId id="336" r:id="rId26"/>
    <p:sldId id="346" r:id="rId27"/>
    <p:sldId id="345" r:id="rId28"/>
    <p:sldId id="303" r:id="rId29"/>
    <p:sldId id="307" r:id="rId30"/>
    <p:sldId id="350" r:id="rId31"/>
    <p:sldId id="328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g Zhao" initials="GZ" lastIdx="2" clrIdx="0">
    <p:extLst>
      <p:ext uri="{19B8F6BF-5375-455C-9EA6-DF929625EA0E}">
        <p15:presenceInfo xmlns:p15="http://schemas.microsoft.com/office/powerpoint/2012/main" userId="1afa5d0b2be91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612"/>
    <a:srgbClr val="0F0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86236" autoAdjust="0"/>
  </p:normalViewPr>
  <p:slideViewPr>
    <p:cSldViewPr>
      <p:cViewPr varScale="1">
        <p:scale>
          <a:sx n="77" d="100"/>
          <a:sy n="77" d="100"/>
        </p:scale>
        <p:origin x="55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B63246C-2357-48D4-A001-BDEBC9FE25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4847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How are they formed?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Introduction to the major showers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If just watch them for pure entertainment, then everything is easy – just look at the sky and wait for one, since we cannot predict their occurrences. Here I will focus on visual observation for major showers. If interested in photographic, come to me later.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246C-2357-48D4-A001-BDEBC9FE25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307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D791E-EFE9-4B09-A2F3-5F51ED1C14C5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5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6E596-8892-4D24-BD0B-C7156AECC6FD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5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246C-2357-48D4-A001-BDEBC9FE2525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897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30min!!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246C-2357-48D4-A001-BDEBC9FE2525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09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324BA-A9DF-4963-A143-E169E8C20128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86C9-EADC-489F-B823-507235B6CCE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4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82A3-1881-44CA-AB04-8F6AAD570522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7E088-3BBA-44CB-AA95-96939604FC4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EBEE0-682D-40C6-B995-474D9DEB5F63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hlink"/>
                </a:solidFill>
                <a:latin typeface="黑体" pitchFamily="49" charset="-122"/>
              </a:rPr>
              <a:t>当密集成群的流星体冲入大气层形成流星雨时，它们的运动方向本来是相同的，但由于</a:t>
            </a:r>
            <a:r>
              <a:rPr lang="zh-CN" altLang="en-US" sz="1200" dirty="0" smtClean="0">
                <a:solidFill>
                  <a:schemeClr val="hlink"/>
                </a:solidFill>
                <a:latin typeface="Arial"/>
              </a:rPr>
              <a:t>“</a:t>
            </a:r>
            <a:r>
              <a:rPr lang="zh-CN" altLang="en-US" sz="1200" dirty="0" smtClean="0">
                <a:solidFill>
                  <a:schemeClr val="hlink"/>
                </a:solidFill>
                <a:latin typeface="黑体" pitchFamily="49" charset="-122"/>
              </a:rPr>
              <a:t>透视</a:t>
            </a:r>
            <a:r>
              <a:rPr lang="zh-CN" altLang="en-US" sz="1200" dirty="0" smtClean="0">
                <a:solidFill>
                  <a:schemeClr val="hlink"/>
                </a:solidFill>
                <a:latin typeface="Arial"/>
              </a:rPr>
              <a:t>”</a:t>
            </a:r>
            <a:r>
              <a:rPr lang="zh-CN" altLang="en-US" sz="1200" dirty="0" smtClean="0">
                <a:solidFill>
                  <a:schemeClr val="hlink"/>
                </a:solidFill>
                <a:latin typeface="黑体" pitchFamily="49" charset="-122"/>
              </a:rPr>
              <a:t>效应，看起来好像从一点辐射出来。这一点或区域称为辐射点。</a:t>
            </a:r>
            <a:r>
              <a:rPr lang="zh-CN" altLang="en-US" sz="1200" dirty="0" smtClean="0">
                <a:latin typeface="黑体" pitchFamily="49" charset="-12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CA944-F006-4D57-A807-D5C1CA245C9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4738B-9CE4-4BCF-9D56-ABB4CEBA77F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CDDB0-FD0B-42D7-BF9D-2F9C0BDFA40F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07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7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791232-5D52-4D8C-AA4C-6014210B7E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FEC8-D4D1-4621-A996-6079094098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1A37-ECEC-4A63-9CA9-45059FCBCA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18D9C0-CDCC-48D2-9F6F-FEEBBB2F2C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75A477-8071-4C6F-86CF-6DFD364CD0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A14AFC-102B-4785-8EBF-FA45A4F56C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9E445-9494-4525-9BC7-7CBD088A3D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7CC8-61CD-48EC-BE92-38A5F382A0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7E065-3CA9-4BD5-888D-8CF4321BEBE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59CBF-3637-4DA1-A413-56C4FE7E14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CDA9-25DF-426B-9509-0234D95ECB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84B38-BF08-4D9C-A54A-1BCA697106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B61C-19C4-49AB-8C68-A75907B5AE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0EEDB-4886-45FB-A13C-E2C005BAB8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7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66DD49-5C14-416B-8B86-8B1CDF01020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4335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lxy封06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/>
          <a:srcRect r="7273"/>
          <a:stretch/>
        </p:blipFill>
        <p:spPr>
          <a:xfrm>
            <a:off x="0" y="519"/>
            <a:ext cx="9180512" cy="7176833"/>
          </a:xfrm>
          <a:noFill/>
          <a:ln/>
        </p:spPr>
      </p:pic>
      <p:pic>
        <p:nvPicPr>
          <p:cNvPr id="48130" name="Picture 2" descr="lxy狮子座近年05-99"/>
          <p:cNvPicPr>
            <a:picLocks noChangeAspect="1" noChangeArrowheads="1"/>
          </p:cNvPicPr>
          <p:nvPr/>
        </p:nvPicPr>
        <p:blipFill rotWithShape="1">
          <a:blip r:embed="rId4"/>
          <a:srcRect l="24658" t="18236" r="40341" b="34437"/>
          <a:stretch/>
        </p:blipFill>
        <p:spPr bwMode="auto">
          <a:xfrm>
            <a:off x="4800600" y="3284984"/>
            <a:ext cx="4564873" cy="3820361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altLang="zh-CN" dirty="0" smtClean="0"/>
              <a:t>Fireballs</a:t>
            </a:r>
            <a:endParaRPr lang="zh-CN" alt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839200" cy="3276600"/>
          </a:xfrm>
        </p:spPr>
        <p:txBody>
          <a:bodyPr/>
          <a:lstStyle/>
          <a:p>
            <a:r>
              <a:rPr lang="en-US" altLang="zh-CN" sz="2800" dirty="0" smtClean="0">
                <a:latin typeface="黑体" pitchFamily="49" charset="-122"/>
              </a:rPr>
              <a:t>Meteors brighter than Venus (i.e. brighter than any planets) are called fireballs.</a:t>
            </a:r>
            <a:endParaRPr lang="zh-CN" altLang="en-US" sz="2800" dirty="0">
              <a:latin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</a:rPr>
              <a:t>Some fireballs leave dust trails during their passage, called meteor dust.</a:t>
            </a:r>
            <a:endParaRPr lang="zh-CN" altLang="en-US" sz="2800" dirty="0">
              <a:latin typeface="黑体" pitchFamily="49" charset="-122"/>
            </a:endParaRPr>
          </a:p>
        </p:txBody>
      </p:sp>
    </p:spTree>
  </p:cSld>
  <p:clrMapOvr>
    <a:masterClrMapping/>
  </p:clrMapOvr>
  <p:transition spd="med" advTm="2070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流星照片</a:t>
            </a:r>
          </a:p>
        </p:txBody>
      </p:sp>
      <p:pic>
        <p:nvPicPr>
          <p:cNvPr id="79875" name="Picture 3" descr="le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24975" cy="6994525"/>
          </a:xfrm>
          <a:noFill/>
          <a:ln/>
        </p:spPr>
      </p:pic>
    </p:spTree>
  </p:cSld>
  <p:clrMapOvr>
    <a:masterClrMapping/>
  </p:clrMapOvr>
  <p:transition spd="med" advTm="21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xy观测目视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43763"/>
          </a:xfrm>
          <a:noFill/>
          <a:ln/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9575"/>
            <a:ext cx="7991475" cy="754063"/>
          </a:xfrm>
        </p:spPr>
        <p:txBody>
          <a:bodyPr/>
          <a:lstStyle/>
          <a:p>
            <a:r>
              <a:rPr lang="en-US" altLang="zh-CN" dirty="0" smtClean="0"/>
              <a:t>Meteor Shower</a:t>
            </a:r>
            <a:endParaRPr lang="zh-CN" alt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484785"/>
            <a:ext cx="8064252" cy="5373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黑体" pitchFamily="49" charset="-122"/>
              </a:rPr>
              <a:t>A</a:t>
            </a:r>
            <a:r>
              <a:rPr lang="en-US" altLang="zh-CN" sz="2800" dirty="0" smtClean="0">
                <a:solidFill>
                  <a:schemeClr val="hlink"/>
                </a:solidFill>
                <a:latin typeface="黑体" pitchFamily="49" charset="-122"/>
              </a:rPr>
              <a:t> series of meteors occur consecutively from a portion of sky.</a:t>
            </a:r>
          </a:p>
          <a:p>
            <a:pPr>
              <a:lnSpc>
                <a:spcPct val="90000"/>
              </a:lnSpc>
            </a:pPr>
            <a:endParaRPr lang="en-US" altLang="zh-CN" sz="2800" dirty="0" smtClean="0">
              <a:solidFill>
                <a:schemeClr val="hlink"/>
              </a:solidFill>
              <a:latin typeface="黑体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hlink"/>
                </a:solidFill>
                <a:latin typeface="黑体" pitchFamily="49" charset="-122"/>
              </a:rPr>
              <a:t>The point from where the meteors seem </a:t>
            </a:r>
            <a:br>
              <a:rPr lang="en-US" altLang="zh-CN" sz="2800" dirty="0" smtClean="0">
                <a:solidFill>
                  <a:schemeClr val="hlink"/>
                </a:solidFill>
                <a:latin typeface="黑体" pitchFamily="49" charset="-122"/>
              </a:rPr>
            </a:br>
            <a:r>
              <a:rPr lang="en-US" altLang="zh-CN" sz="2800" dirty="0" smtClean="0">
                <a:solidFill>
                  <a:schemeClr val="hlink"/>
                </a:solidFill>
                <a:latin typeface="黑体" pitchFamily="49" charset="-122"/>
              </a:rPr>
              <a:t>to originate is called the radiant.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chemeClr val="hlink"/>
              </a:solidFill>
              <a:latin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 dirty="0"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571338"/>
      </p:ext>
    </p:extLst>
  </p:cSld>
  <p:clrMapOvr>
    <a:masterClrMapping/>
  </p:clrMapOvr>
  <p:transition spd="med" advTm="842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277813"/>
            <a:ext cx="3655640" cy="1422995"/>
          </a:xfrm>
        </p:spPr>
        <p:txBody>
          <a:bodyPr/>
          <a:lstStyle/>
          <a:p>
            <a:r>
              <a:rPr lang="en-US" altLang="zh-CN" dirty="0" smtClean="0"/>
              <a:t>Cause of Showers</a:t>
            </a:r>
            <a:endParaRPr lang="zh-CN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2132856"/>
            <a:ext cx="3943672" cy="4191744"/>
          </a:xfrm>
        </p:spPr>
        <p:txBody>
          <a:bodyPr/>
          <a:lstStyle/>
          <a:p>
            <a:r>
              <a:rPr lang="en-US" altLang="zh-CN" sz="2800" dirty="0" smtClean="0">
                <a:latin typeface="黑体" pitchFamily="49" charset="-122"/>
              </a:rPr>
              <a:t>A comet or asteroid leaves a stream of tiny fragments (meteoroids) along its orbit.</a:t>
            </a:r>
            <a:endParaRPr lang="zh-CN" altLang="en-US" sz="2800" dirty="0">
              <a:latin typeface="黑体" pitchFamily="49" charset="-122"/>
            </a:endParaRPr>
          </a:p>
        </p:txBody>
      </p:sp>
      <p:pic>
        <p:nvPicPr>
          <p:cNvPr id="52228" name="Picture 4" descr="372百哈等彗星n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95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404664"/>
            <a:ext cx="8291264" cy="6264696"/>
          </a:xfrm>
        </p:spPr>
        <p:txBody>
          <a:bodyPr/>
          <a:lstStyle/>
          <a:p>
            <a:r>
              <a:rPr lang="en-US" altLang="zh-CN" sz="2800" dirty="0">
                <a:latin typeface="黑体" pitchFamily="49" charset="-122"/>
              </a:rPr>
              <a:t>When the Earth passes through the orbit of the comet, some meteoroids will fall into the atmosphere.</a:t>
            </a:r>
            <a:endParaRPr lang="zh-CN" altLang="en-US" sz="2800" dirty="0">
              <a:latin typeface="黑体" pitchFamily="49" charset="-122"/>
            </a:endParaRPr>
          </a:p>
          <a:p>
            <a:r>
              <a:rPr lang="en-US" altLang="zh-CN" sz="2800" dirty="0">
                <a:latin typeface="黑体" pitchFamily="49" charset="-122"/>
              </a:rPr>
              <a:t>The meteoroids distribute unevenly along the orbit, causing </a:t>
            </a:r>
            <a:r>
              <a:rPr lang="en-US" altLang="zh-CN" sz="2800" dirty="0" smtClean="0">
                <a:latin typeface="黑体" pitchFamily="49" charset="-122"/>
              </a:rPr>
              <a:t>periodical </a:t>
            </a:r>
            <a:r>
              <a:rPr lang="en-US" altLang="zh-CN" sz="2800" dirty="0">
                <a:latin typeface="黑体" pitchFamily="49" charset="-122"/>
              </a:rPr>
              <a:t>change </a:t>
            </a:r>
            <a:r>
              <a:rPr lang="en-US" altLang="zh-CN" sz="2800" dirty="0" smtClean="0">
                <a:latin typeface="黑体" pitchFamily="49" charset="-122"/>
              </a:rPr>
              <a:t>of </a:t>
            </a:r>
            <a:r>
              <a:rPr lang="en-US" altLang="zh-CN" sz="2800" dirty="0">
                <a:latin typeface="黑体" pitchFamily="49" charset="-122"/>
              </a:rPr>
              <a:t>the </a:t>
            </a:r>
            <a:r>
              <a:rPr lang="en-US" altLang="zh-CN" sz="2800" dirty="0" smtClean="0">
                <a:latin typeface="黑体" pitchFamily="49" charset="-122"/>
              </a:rPr>
              <a:t>meteor rate</a:t>
            </a:r>
            <a:r>
              <a:rPr lang="en-US" altLang="zh-CN" sz="2800" dirty="0">
                <a:latin typeface="黑体" pitchFamily="49" charset="-122"/>
              </a:rPr>
              <a:t>.</a:t>
            </a:r>
            <a:endParaRPr lang="zh-CN" altLang="en-US" sz="2800" dirty="0">
              <a:latin typeface="黑体" pitchFamily="49" charset="-122"/>
            </a:endParaRP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5041175" cy="285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622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68313"/>
            <a:ext cx="3967163" cy="760412"/>
          </a:xfrm>
        </p:spPr>
        <p:txBody>
          <a:bodyPr/>
          <a:lstStyle/>
          <a:p>
            <a:r>
              <a:rPr lang="en-US" altLang="zh-CN" dirty="0" smtClean="0"/>
              <a:t>Concepts</a:t>
            </a:r>
            <a:endParaRPr lang="zh-CN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11" y="1524000"/>
            <a:ext cx="3895726" cy="4419600"/>
          </a:xfrm>
        </p:spPr>
        <p:txBody>
          <a:bodyPr/>
          <a:lstStyle/>
          <a:p>
            <a:r>
              <a:rPr lang="en-US" altLang="zh-CN" sz="2800" dirty="0" smtClean="0"/>
              <a:t>Showers named after the position of radiant.</a:t>
            </a:r>
          </a:p>
          <a:p>
            <a:r>
              <a:rPr lang="en-US" altLang="zh-CN" sz="2800" dirty="0" smtClean="0"/>
              <a:t>Zenith hourly rate (ZHR): the ideal (theoretical) rate of a shower.</a:t>
            </a:r>
            <a:endParaRPr lang="zh-CN" altLang="en-US" sz="2800" dirty="0"/>
          </a:p>
          <a:p>
            <a:r>
              <a:rPr lang="en-US" altLang="zh-CN" sz="2800" dirty="0" smtClean="0"/>
              <a:t>Storm: ZHR &gt; 1000.</a:t>
            </a:r>
            <a:endParaRPr lang="zh-CN" altLang="en-US" sz="2800" dirty="0"/>
          </a:p>
        </p:txBody>
      </p:sp>
      <p:pic>
        <p:nvPicPr>
          <p:cNvPr id="54276" name="Picture 4" descr="380狮子座流星雨1833年n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637" y="0"/>
            <a:ext cx="4916363" cy="73899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8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70850" cy="760413"/>
          </a:xfrm>
        </p:spPr>
        <p:txBody>
          <a:bodyPr/>
          <a:lstStyle/>
          <a:p>
            <a:r>
              <a:rPr lang="en-US" altLang="zh-CN" dirty="0"/>
              <a:t>Leonid Storm</a:t>
            </a:r>
            <a:endParaRPr lang="zh-CN" alt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5184775" cy="4419600"/>
          </a:xfrm>
        </p:spPr>
        <p:txBody>
          <a:bodyPr/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 err="1" smtClean="0"/>
              <a:t>Leonids</a:t>
            </a:r>
            <a:r>
              <a:rPr lang="en-US" altLang="zh-CN" sz="2400" dirty="0" smtClean="0"/>
              <a:t> has brought the greatest storms in recent centuries. It is 33-year-periodic. The last outburst was in 2001.</a:t>
            </a:r>
            <a:endParaRPr lang="zh-CN" altLang="en-US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On Nov. 17.5, 1966, the rate of </a:t>
            </a:r>
            <a:r>
              <a:rPr lang="en-US" altLang="zh-CN" sz="2400" dirty="0" err="1" smtClean="0"/>
              <a:t>Leonids</a:t>
            </a:r>
            <a:r>
              <a:rPr lang="en-US" altLang="zh-CN" sz="2400" dirty="0" smtClean="0"/>
              <a:t> reached </a:t>
            </a:r>
            <a:r>
              <a:rPr lang="en-US" altLang="zh-CN" sz="2400" dirty="0" smtClean="0">
                <a:solidFill>
                  <a:schemeClr val="hlink"/>
                </a:solidFill>
              </a:rPr>
              <a:t>40 meteors per second, i.e. </a:t>
            </a:r>
            <a:r>
              <a:rPr lang="en-US" altLang="zh-CN" sz="2400" dirty="0" smtClean="0"/>
              <a:t>ZHR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= 150,000.</a:t>
            </a:r>
            <a:endParaRPr lang="zh-CN" altLang="en-US" sz="2400" dirty="0"/>
          </a:p>
        </p:txBody>
      </p:sp>
      <p:pic>
        <p:nvPicPr>
          <p:cNvPr id="67588" name="Picture 4" descr="狮子座流星雨-1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557338"/>
            <a:ext cx="3116263" cy="388778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6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狮子history_rev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628775"/>
            <a:ext cx="4356100" cy="2571750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381375" cy="2765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 smtClean="0"/>
              <a:t>On Nov. 18, 2001, ZHR of </a:t>
            </a:r>
            <a:r>
              <a:rPr lang="en-US" altLang="zh-CN" sz="2800" dirty="0" err="1" smtClean="0"/>
              <a:t>Leonids</a:t>
            </a:r>
            <a:r>
              <a:rPr lang="en-US" altLang="zh-CN" sz="2800" dirty="0" smtClean="0"/>
              <a:t> reached above 4000.</a:t>
            </a:r>
            <a:endParaRPr lang="zh-CN" altLang="en-US" sz="2000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85800" y="4005263"/>
            <a:ext cx="8077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altLang="zh-CN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year 2033 and 2066,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Leonids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will not bring a storm due to Jupiter’s perturbation.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70850" cy="760413"/>
          </a:xfrm>
          <a:noFill/>
          <a:ln/>
        </p:spPr>
        <p:txBody>
          <a:bodyPr/>
          <a:lstStyle/>
          <a:p>
            <a:r>
              <a:rPr lang="en-US" altLang="zh-CN" dirty="0" smtClean="0"/>
              <a:t>Leonid Storm</a:t>
            </a:r>
            <a:endParaRPr lang="zh-CN" altLang="en-US" dirty="0"/>
          </a:p>
        </p:txBody>
      </p:sp>
    </p:spTree>
  </p:cSld>
  <p:clrMapOvr>
    <a:masterClrMapping/>
  </p:clrMapOvr>
  <p:transition spd="med" advTm="2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  <p:bldP spid="716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流星照片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yxd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0"/>
            <a:ext cx="9612313" cy="6862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7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yxd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-13303"/>
            <a:ext cx="9144000" cy="68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11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736725"/>
          </a:xfrm>
        </p:spPr>
        <p:txBody>
          <a:bodyPr/>
          <a:lstStyle/>
          <a:p>
            <a:r>
              <a:rPr lang="en-US" altLang="zh-CN" sz="5700" dirty="0" smtClean="0"/>
              <a:t>Catch a Falling Star</a:t>
            </a:r>
            <a:endParaRPr lang="zh-CN" altLang="en-US" sz="57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91920" y="4797152"/>
            <a:ext cx="43926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 smtClean="0"/>
              <a:t>Geng</a:t>
            </a:r>
            <a:r>
              <a:rPr lang="en-US" altLang="zh-CN" sz="2000" dirty="0" smtClean="0"/>
              <a:t> Zhao</a:t>
            </a:r>
          </a:p>
          <a:p>
            <a:pPr algn="ctr">
              <a:spcBef>
                <a:spcPct val="50000"/>
              </a:spcBef>
            </a:pPr>
            <a:r>
              <a:rPr lang="en-US" altLang="zh-CN" sz="2000" dirty="0" smtClean="0"/>
              <a:t>gengz@Stanford.edu</a:t>
            </a:r>
            <a:endParaRPr lang="zh-CN" altLang="en-US" sz="2000" dirty="0"/>
          </a:p>
        </p:txBody>
      </p:sp>
    </p:spTree>
  </p:cSld>
  <p:clrMapOvr>
    <a:masterClrMapping/>
  </p:clrMapOvr>
  <p:transition spd="med" advTm="144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0812-13Persei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6096000"/>
            <a:ext cx="6705600" cy="762000"/>
          </a:xfrm>
          <a:noFill/>
          <a:ln/>
        </p:spPr>
        <p:txBody>
          <a:bodyPr anchorCtr="0"/>
          <a:lstStyle/>
          <a:p>
            <a:pPr algn="r"/>
            <a:r>
              <a:rPr lang="en-US" altLang="zh-CN" dirty="0" err="1" smtClean="0">
                <a:solidFill>
                  <a:schemeClr val="bg1"/>
                </a:solidFill>
              </a:rPr>
              <a:t>Perseids</a:t>
            </a:r>
            <a:r>
              <a:rPr lang="en-US" altLang="zh-CN" dirty="0" smtClean="0">
                <a:solidFill>
                  <a:schemeClr val="bg1"/>
                </a:solidFill>
              </a:rPr>
              <a:t> in 2007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5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Showers in 2014!!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44430"/>
      </p:ext>
    </p:extLst>
  </p:cSld>
  <p:clrMapOvr>
    <a:masterClrMapping/>
  </p:clrMapOvr>
  <p:transition spd="med" advTm="6457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Meteor Showers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08001"/>
            <a:ext cx="8147248" cy="4713287"/>
          </a:xfrm>
        </p:spPr>
        <p:txBody>
          <a:bodyPr/>
          <a:lstStyle/>
          <a:p>
            <a:r>
              <a:rPr lang="en-US" sz="3000" dirty="0" smtClean="0"/>
              <a:t>Apr 22: </a:t>
            </a:r>
            <a:r>
              <a:rPr lang="en-US" sz="3000" dirty="0" err="1" smtClean="0"/>
              <a:t>Lyrids</a:t>
            </a:r>
            <a:r>
              <a:rPr lang="en-US" sz="3000" dirty="0" smtClean="0"/>
              <a:t>, ZHR 40, third quarter</a:t>
            </a:r>
          </a:p>
          <a:p>
            <a:r>
              <a:rPr lang="en-US" sz="3000" dirty="0" smtClean="0"/>
              <a:t>May 6: Eta </a:t>
            </a:r>
            <a:r>
              <a:rPr lang="en-US" sz="3000" dirty="0" err="1" smtClean="0"/>
              <a:t>Aquariids</a:t>
            </a:r>
            <a:r>
              <a:rPr lang="en-US" sz="3000" dirty="0" smtClean="0"/>
              <a:t>, first quarter</a:t>
            </a:r>
          </a:p>
          <a:p>
            <a:r>
              <a:rPr lang="en-US" sz="3000" b="1" i="1" dirty="0" smtClean="0"/>
              <a:t>May 24</a:t>
            </a:r>
            <a:r>
              <a:rPr lang="en-US" sz="3000" b="1" i="1" dirty="0"/>
              <a:t>: Comet </a:t>
            </a:r>
            <a:r>
              <a:rPr lang="en-US" sz="3000" b="1" i="1" dirty="0" smtClean="0"/>
              <a:t>209P/LINEAR Shower</a:t>
            </a:r>
            <a:r>
              <a:rPr lang="en-US" sz="3000" b="1" i="1" dirty="0"/>
              <a:t>,</a:t>
            </a:r>
            <a:r>
              <a:rPr lang="zh-CN" altLang="en-US" sz="3000" b="1" i="1" dirty="0" smtClean="0"/>
              <a:t> </a:t>
            </a:r>
            <a:r>
              <a:rPr lang="en-US" sz="3000" b="1" i="1" dirty="0" smtClean="0"/>
              <a:t>A POSSIBLE OUTBURST!!</a:t>
            </a:r>
            <a:br>
              <a:rPr lang="en-US" sz="3000" b="1" i="1" dirty="0" smtClean="0"/>
            </a:br>
            <a:r>
              <a:rPr lang="en-US" sz="3000" b="1" dirty="0" smtClean="0">
                <a:solidFill>
                  <a:srgbClr val="FF0000"/>
                </a:solidFill>
              </a:rPr>
              <a:t>We are at the best location!!</a:t>
            </a:r>
          </a:p>
          <a:p>
            <a:r>
              <a:rPr lang="en-US" sz="3000" dirty="0" smtClean="0"/>
              <a:t>Aug 12: </a:t>
            </a:r>
            <a:r>
              <a:rPr lang="en-US" sz="3000" dirty="0" err="1" smtClean="0"/>
              <a:t>Perseids</a:t>
            </a:r>
            <a:r>
              <a:rPr lang="en-US" sz="3000" dirty="0" smtClean="0"/>
              <a:t>, ZHR 100, full moon</a:t>
            </a:r>
          </a:p>
          <a:p>
            <a:r>
              <a:rPr lang="en-US" sz="3000" dirty="0" smtClean="0"/>
              <a:t>Oct 21: </a:t>
            </a:r>
            <a:r>
              <a:rPr lang="en-US" sz="3000" dirty="0" err="1" smtClean="0"/>
              <a:t>Orionids</a:t>
            </a:r>
            <a:r>
              <a:rPr lang="en-US" sz="3000" dirty="0" smtClean="0"/>
              <a:t>, new moon</a:t>
            </a:r>
          </a:p>
          <a:p>
            <a:r>
              <a:rPr lang="en-US" sz="3000" dirty="0" smtClean="0"/>
              <a:t>Nov 17: </a:t>
            </a:r>
            <a:r>
              <a:rPr lang="en-US" sz="3000" dirty="0" err="1" smtClean="0"/>
              <a:t>Leonids</a:t>
            </a:r>
            <a:r>
              <a:rPr lang="en-US" sz="3000" dirty="0" smtClean="0"/>
              <a:t>, waning </a:t>
            </a:r>
            <a:r>
              <a:rPr lang="en-US" sz="3000" dirty="0" err="1" smtClean="0"/>
              <a:t>cresent</a:t>
            </a:r>
            <a:endParaRPr lang="en-US" sz="3000" dirty="0" smtClean="0"/>
          </a:p>
          <a:p>
            <a:r>
              <a:rPr lang="en-US" sz="3000" dirty="0" smtClean="0"/>
              <a:t>Dec 14: </a:t>
            </a:r>
            <a:r>
              <a:rPr lang="en-US" sz="3000" dirty="0" err="1" smtClean="0"/>
              <a:t>Geminids</a:t>
            </a:r>
            <a:r>
              <a:rPr lang="en-US" sz="3000" dirty="0" smtClean="0"/>
              <a:t>, ZHR 140, waning gibbous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0013038"/>
      </p:ext>
    </p:extLst>
  </p:cSld>
  <p:clrMapOvr>
    <a:masterClrMapping/>
  </p:clrMapOvr>
  <p:transition spd="med" advTm="3314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6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observe meteor and meteor showers?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49714"/>
      </p:ext>
    </p:extLst>
  </p:cSld>
  <p:clrMapOvr>
    <a:masterClrMapping/>
  </p:clrMapOvr>
  <p:transition spd="med" advTm="6457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62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Meteor showers are easy to observe: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somewhere dark.</a:t>
            </a:r>
          </a:p>
          <a:p>
            <a:endParaRPr lang="en-US" dirty="0"/>
          </a:p>
          <a:p>
            <a:r>
              <a:rPr lang="en-US" dirty="0" smtClean="0"/>
              <a:t>Find a comfortable posture.</a:t>
            </a:r>
          </a:p>
          <a:p>
            <a:endParaRPr lang="en-US" dirty="0"/>
          </a:p>
          <a:p>
            <a:r>
              <a:rPr lang="en-US" dirty="0" smtClean="0"/>
              <a:t>Naked eye is enough. Do not use a telescope.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Look 20 </a:t>
            </a:r>
            <a:r>
              <a:rPr lang="en-US" dirty="0" err="1" smtClean="0"/>
              <a:t>deg</a:t>
            </a:r>
            <a:r>
              <a:rPr lang="en-US" dirty="0" smtClean="0"/>
              <a:t> above the radiant.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474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xy观测目视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806"/>
            <a:ext cx="485933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26" y="2780928"/>
            <a:ext cx="514826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73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Preparation</a:t>
            </a:r>
            <a:endParaRPr lang="zh-CN" alt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Keep yourself safe and comfortable: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- Dress </a:t>
            </a:r>
            <a:r>
              <a:rPr lang="en-US" altLang="zh-CN" b="1" dirty="0" smtClean="0"/>
              <a:t>WARM</a:t>
            </a:r>
            <a:r>
              <a:rPr lang="en-US" altLang="zh-CN" dirty="0" smtClean="0"/>
              <a:t>!</a:t>
            </a:r>
            <a:r>
              <a:rPr lang="zh-CN" altLang="en-US" dirty="0" smtClean="0"/>
              <a:t> </a:t>
            </a:r>
            <a:r>
              <a:rPr lang="en-US" altLang="zh-CN" dirty="0" smtClean="0"/>
              <a:t>Hot water </a:t>
            </a:r>
            <a:r>
              <a:rPr lang="en-US" altLang="zh-CN" dirty="0"/>
              <a:t>and high-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sz="2000" dirty="0" smtClean="0"/>
              <a:t> </a:t>
            </a:r>
            <a:r>
              <a:rPr lang="en-US" altLang="zh-CN" sz="2400" dirty="0" smtClean="0"/>
              <a:t> </a:t>
            </a:r>
            <a:r>
              <a:rPr lang="en-US" altLang="zh-CN" dirty="0" smtClean="0"/>
              <a:t>  calorie food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 A chair and sleeping bag</a:t>
            </a:r>
            <a:br>
              <a:rPr lang="en-US" altLang="zh-CN" dirty="0" smtClean="0"/>
            </a:br>
            <a:r>
              <a:rPr lang="en-US" altLang="zh-CN" dirty="0" smtClean="0"/>
              <a:t>   - Flashlight and/or head light</a:t>
            </a:r>
            <a:endParaRPr lang="zh-CN" altLang="en-US" dirty="0"/>
          </a:p>
        </p:txBody>
      </p:sp>
    </p:spTree>
  </p:cSld>
  <p:clrMapOvr>
    <a:masterClrMapping/>
  </p:clrMapOvr>
  <p:transition spd="med" advTm="31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3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18" y="260648"/>
            <a:ext cx="8229600" cy="1139825"/>
          </a:xfrm>
        </p:spPr>
        <p:txBody>
          <a:bodyPr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 advTm="37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06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555776" y="3068960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华文楷体" pitchFamily="2" charset="-122"/>
              </a:rPr>
              <a:t>Thank you!</a:t>
            </a:r>
            <a:endParaRPr lang="zh-CN" alt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华文楷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35733" y="5030163"/>
            <a:ext cx="43926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itchFamily="2" charset="-122"/>
              </a:rPr>
              <a:t>Geng</a:t>
            </a:r>
            <a:r>
              <a:rPr lang="en-US" altLang="zh-CN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itchFamily="2" charset="-122"/>
              </a:rPr>
              <a:t> Zhao</a:t>
            </a:r>
          </a:p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itchFamily="2" charset="-122"/>
              </a:rPr>
              <a:t>gengz@Stanford.edu</a:t>
            </a:r>
            <a:endParaRPr lang="zh-CN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meteors and meteor  showers?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showers in 2014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(scientifically) </a:t>
            </a:r>
            <a:r>
              <a:rPr lang="en-US" dirty="0"/>
              <a:t>observe and record meteors?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 advTm="323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4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meteors?</a:t>
            </a:r>
          </a:p>
          <a:p>
            <a:endParaRPr lang="en-US" dirty="0" smtClean="0"/>
          </a:p>
          <a:p>
            <a:r>
              <a:rPr lang="en-US" dirty="0" smtClean="0"/>
              <a:t>Why are there meteor showers?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33194"/>
      </p:ext>
    </p:extLst>
  </p:cSld>
  <p:clrMapOvr>
    <a:masterClrMapping/>
  </p:clrMapOvr>
  <p:transition spd="med" advTm="645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56" y="404664"/>
            <a:ext cx="5292080" cy="820737"/>
          </a:xfrm>
        </p:spPr>
        <p:txBody>
          <a:bodyPr/>
          <a:lstStyle/>
          <a:p>
            <a:r>
              <a:rPr lang="en-US" altLang="zh-CN" dirty="0" smtClean="0"/>
              <a:t>Sporadic Meteors</a:t>
            </a:r>
            <a:endParaRPr lang="zh-CN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4613"/>
            <a:ext cx="4464496" cy="21605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黑体" pitchFamily="49" charset="-122"/>
              </a:rPr>
              <a:t>Sporadic meteors happen at random time and direction during the night. The average rate is 10 per hour, given that there is no moon and other light sources.</a:t>
            </a:r>
            <a:endParaRPr lang="zh-CN" altLang="en-US" sz="3600" dirty="0">
              <a:latin typeface="黑体" pitchFamily="49" charset="-122"/>
            </a:endParaRPr>
          </a:p>
        </p:txBody>
      </p:sp>
      <p:pic>
        <p:nvPicPr>
          <p:cNvPr id="43012" name="Picture 4" descr="lxy封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5388" y="0"/>
            <a:ext cx="4138612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35825470"/>
      </p:ext>
    </p:extLst>
  </p:cSld>
  <p:clrMapOvr>
    <a:masterClrMapping/>
  </p:clrMapOvr>
  <p:transition spd="med" advTm="598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Completely Random?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exactly!</a:t>
            </a:r>
          </a:p>
          <a:p>
            <a:endParaRPr lang="en-US" dirty="0"/>
          </a:p>
          <a:p>
            <a:r>
              <a:rPr lang="en-US" dirty="0" smtClean="0"/>
              <a:t>Statistically speaking, there are more meteors, yet </a:t>
            </a:r>
            <a:r>
              <a:rPr lang="en-US" dirty="0"/>
              <a:t>less </a:t>
            </a:r>
            <a:r>
              <a:rPr lang="en-US" dirty="0" smtClean="0"/>
              <a:t>fireballs, after midnight than before midnight.</a:t>
            </a:r>
            <a:br>
              <a:rPr lang="en-US" dirty="0" smtClean="0"/>
            </a:br>
            <a:r>
              <a:rPr lang="en-US" dirty="0" smtClean="0"/>
              <a:t>There are twice as many meteors in the second half of year as in the first half.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3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277813"/>
            <a:ext cx="3871912" cy="1139825"/>
          </a:xfrm>
        </p:spPr>
        <p:txBody>
          <a:bodyPr/>
          <a:lstStyle/>
          <a:p>
            <a:r>
              <a:rPr lang="en-US" altLang="zh-CN" dirty="0" smtClean="0"/>
              <a:t>Cause of Meteors</a:t>
            </a:r>
            <a:endParaRPr lang="zh-CN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524000"/>
            <a:ext cx="3871912" cy="4724400"/>
          </a:xfrm>
        </p:spPr>
        <p:txBody>
          <a:bodyPr/>
          <a:lstStyle/>
          <a:p>
            <a:r>
              <a:rPr lang="en-US" altLang="zh-CN" sz="2800" dirty="0" smtClean="0">
                <a:latin typeface="黑体" pitchFamily="49" charset="-122"/>
              </a:rPr>
              <a:t>Meteoroids fall into Earth’s atmosphere and combust from friction.</a:t>
            </a:r>
            <a:endParaRPr lang="zh-CN" altLang="en-US" sz="2800" dirty="0">
              <a:latin typeface="黑体" pitchFamily="49" charset="-122"/>
            </a:endParaRPr>
          </a:p>
          <a:p>
            <a:r>
              <a:rPr lang="en-US" altLang="zh-CN" sz="2800" dirty="0" smtClean="0">
                <a:latin typeface="黑体" pitchFamily="49" charset="-122"/>
              </a:rPr>
              <a:t>Most meteoroids are as tiny as sand grains, weighing within 1g.</a:t>
            </a:r>
            <a:endParaRPr lang="zh-CN" altLang="en-US" sz="2800" dirty="0">
              <a:latin typeface="黑体" pitchFamily="49" charset="-122"/>
            </a:endParaRPr>
          </a:p>
        </p:txBody>
      </p:sp>
      <p:pic>
        <p:nvPicPr>
          <p:cNvPr id="46084" name="Picture 4" descr="lxy封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0"/>
            <a:ext cx="5532437" cy="6858000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4499992" y="1154668"/>
            <a:ext cx="1152816" cy="307777"/>
          </a:xfrm>
          <a:prstGeom prst="rect">
            <a:avLst/>
          </a:prstGeom>
          <a:solidFill>
            <a:srgbClr val="08061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the Sun</a:t>
            </a:r>
            <a:endParaRPr lang="en-US" sz="1400" dirty="0"/>
          </a:p>
        </p:txBody>
      </p:sp>
    </p:spTree>
  </p:cSld>
  <p:clrMapOvr>
    <a:masterClrMapping/>
  </p:clrMapOvr>
  <p:transition spd="med" advTm="130381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13385</TotalTime>
  <Words>592</Words>
  <Application>Microsoft Office PowerPoint</Application>
  <PresentationFormat>On-screen Show (4:3)</PresentationFormat>
  <Paragraphs>99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黑体</vt:lpstr>
      <vt:lpstr>宋体</vt:lpstr>
      <vt:lpstr>华文楷体</vt:lpstr>
      <vt:lpstr>Arial</vt:lpstr>
      <vt:lpstr>Tempus Sans ITC</vt:lpstr>
      <vt:lpstr>Verdana</vt:lpstr>
      <vt:lpstr>Wingdings</vt:lpstr>
      <vt:lpstr>Globe</vt:lpstr>
      <vt:lpstr>PowerPoint Presentation</vt:lpstr>
      <vt:lpstr>Catch a Falling Star</vt:lpstr>
      <vt:lpstr>PowerPoint Presentation</vt:lpstr>
      <vt:lpstr>Today’s Topics</vt:lpstr>
      <vt:lpstr>PowerPoint Presentation</vt:lpstr>
      <vt:lpstr>PART I</vt:lpstr>
      <vt:lpstr>Sporadic Meteors</vt:lpstr>
      <vt:lpstr>Completely Random?</vt:lpstr>
      <vt:lpstr>Cause of Meteors</vt:lpstr>
      <vt:lpstr>Fireballs</vt:lpstr>
      <vt:lpstr>流星照片</vt:lpstr>
      <vt:lpstr>Meteor Shower</vt:lpstr>
      <vt:lpstr>Cause of Showers</vt:lpstr>
      <vt:lpstr>PowerPoint Presentation</vt:lpstr>
      <vt:lpstr>Concepts</vt:lpstr>
      <vt:lpstr>Leonid Storm</vt:lpstr>
      <vt:lpstr>Leonid Storm</vt:lpstr>
      <vt:lpstr>流星照片</vt:lpstr>
      <vt:lpstr>PowerPoint Presentation</vt:lpstr>
      <vt:lpstr>Perseids in 2007</vt:lpstr>
      <vt:lpstr>PowerPoint Presentation</vt:lpstr>
      <vt:lpstr>PART II</vt:lpstr>
      <vt:lpstr>Meteor Showers in 2014</vt:lpstr>
      <vt:lpstr>PowerPoint Presentation</vt:lpstr>
      <vt:lpstr>PART III</vt:lpstr>
      <vt:lpstr>PowerPoint Presentation</vt:lpstr>
      <vt:lpstr>PowerPoint Presentation</vt:lpstr>
      <vt:lpstr>Preparation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Geng Zhao</cp:lastModifiedBy>
  <cp:revision>85</cp:revision>
  <dcterms:created xsi:type="dcterms:W3CDTF">2013-08-08T09:34:58Z</dcterms:created>
  <dcterms:modified xsi:type="dcterms:W3CDTF">2014-04-12T18:40:18Z</dcterms:modified>
</cp:coreProperties>
</file>